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37" r:id="rId2"/>
    <p:sldId id="359" r:id="rId3"/>
    <p:sldId id="358" r:id="rId4"/>
    <p:sldId id="360" r:id="rId5"/>
    <p:sldId id="362" r:id="rId6"/>
    <p:sldId id="363" r:id="rId7"/>
    <p:sldId id="364" r:id="rId8"/>
    <p:sldId id="365" r:id="rId9"/>
    <p:sldId id="366" r:id="rId10"/>
    <p:sldId id="367" r:id="rId11"/>
  </p:sldIdLst>
  <p:sldSz cx="9144000" cy="6858000" type="screen4x3"/>
  <p:notesSz cx="7104063" cy="10234613"/>
  <p:defaultTextStyle>
    <a:defPPr>
      <a:defRPr lang="pt-BR"/>
    </a:defPPr>
    <a:lvl1pPr algn="l" rtl="0" fontAlgn="base">
      <a:spcBef>
        <a:spcPct val="20000"/>
      </a:spcBef>
      <a:spcAft>
        <a:spcPct val="0"/>
      </a:spcAft>
      <a:buChar char="•"/>
      <a:defRPr sz="2400" kern="1200">
        <a:solidFill>
          <a:schemeClr val="tx1"/>
        </a:solidFill>
        <a:latin typeface="Arial" panose="020B0604020202020204" pitchFamily="34" charset="0"/>
        <a:ea typeface="+mn-ea"/>
        <a:cs typeface="+mn-cs"/>
      </a:defRPr>
    </a:lvl1pPr>
    <a:lvl2pPr marL="457200" algn="l" rtl="0" fontAlgn="base">
      <a:spcBef>
        <a:spcPct val="20000"/>
      </a:spcBef>
      <a:spcAft>
        <a:spcPct val="0"/>
      </a:spcAft>
      <a:buChar char="•"/>
      <a:defRPr sz="2400" kern="1200">
        <a:solidFill>
          <a:schemeClr val="tx1"/>
        </a:solidFill>
        <a:latin typeface="Arial" panose="020B0604020202020204" pitchFamily="34" charset="0"/>
        <a:ea typeface="+mn-ea"/>
        <a:cs typeface="+mn-cs"/>
      </a:defRPr>
    </a:lvl2pPr>
    <a:lvl3pPr marL="914400" algn="l" rtl="0" fontAlgn="base">
      <a:spcBef>
        <a:spcPct val="20000"/>
      </a:spcBef>
      <a:spcAft>
        <a:spcPct val="0"/>
      </a:spcAft>
      <a:buChar char="•"/>
      <a:defRPr sz="2400" kern="1200">
        <a:solidFill>
          <a:schemeClr val="tx1"/>
        </a:solidFill>
        <a:latin typeface="Arial" panose="020B0604020202020204" pitchFamily="34" charset="0"/>
        <a:ea typeface="+mn-ea"/>
        <a:cs typeface="+mn-cs"/>
      </a:defRPr>
    </a:lvl3pPr>
    <a:lvl4pPr marL="1371600" algn="l" rtl="0" fontAlgn="base">
      <a:spcBef>
        <a:spcPct val="20000"/>
      </a:spcBef>
      <a:spcAft>
        <a:spcPct val="0"/>
      </a:spcAft>
      <a:buChar char="•"/>
      <a:defRPr sz="2400" kern="1200">
        <a:solidFill>
          <a:schemeClr val="tx1"/>
        </a:solidFill>
        <a:latin typeface="Arial" panose="020B0604020202020204" pitchFamily="34" charset="0"/>
        <a:ea typeface="+mn-ea"/>
        <a:cs typeface="+mn-cs"/>
      </a:defRPr>
    </a:lvl4pPr>
    <a:lvl5pPr marL="1828800" algn="l" rtl="0" fontAlgn="base">
      <a:spcBef>
        <a:spcPct val="20000"/>
      </a:spcBef>
      <a:spcAft>
        <a:spcPct val="0"/>
      </a:spcAft>
      <a:buChar char="•"/>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3D3"/>
    <a:srgbClr val="0DB02B"/>
    <a:srgbClr val="00599C"/>
    <a:srgbClr val="00A6D6"/>
    <a:srgbClr val="00C7FF"/>
    <a:srgbClr val="5F9F0F"/>
    <a:srgbClr val="000C12"/>
    <a:srgbClr val="003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p:cViewPr varScale="1">
        <p:scale>
          <a:sx n="86" d="100"/>
          <a:sy n="86" d="100"/>
        </p:scale>
        <p:origin x="1382" y="5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32A023D-5378-4C73-8A84-9327CCDE3FFC}"/>
              </a:ext>
            </a:extLst>
          </p:cNvPr>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defRPr sz="1300"/>
            </a:lvl1pPr>
          </a:lstStyle>
          <a:p>
            <a:endParaRPr lang="pt-BR" altLang="pt-BR" dirty="0"/>
          </a:p>
        </p:txBody>
      </p:sp>
      <p:sp>
        <p:nvSpPr>
          <p:cNvPr id="20483" name="Rectangle 3">
            <a:extLst>
              <a:ext uri="{FF2B5EF4-FFF2-40B4-BE49-F238E27FC236}">
                <a16:creationId xmlns:a16="http://schemas.microsoft.com/office/drawing/2014/main" id="{825C859B-EAFF-49F5-853E-AE19E0A7CF7D}"/>
              </a:ext>
            </a:extLst>
          </p:cNvPr>
          <p:cNvSpPr>
            <a:spLocks noGrp="1" noChangeArrowheads="1"/>
          </p:cNvSpPr>
          <p:nvPr>
            <p:ph type="dt"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a:defRPr sz="1300"/>
            </a:lvl1pPr>
          </a:lstStyle>
          <a:p>
            <a:endParaRPr lang="pt-BR" altLang="pt-BR" dirty="0"/>
          </a:p>
        </p:txBody>
      </p:sp>
      <p:sp>
        <p:nvSpPr>
          <p:cNvPr id="20484" name="Rectangle 4">
            <a:extLst>
              <a:ext uri="{FF2B5EF4-FFF2-40B4-BE49-F238E27FC236}">
                <a16:creationId xmlns:a16="http://schemas.microsoft.com/office/drawing/2014/main" id="{88D5F4B4-8085-4FC3-AADB-8B9D5529118D}"/>
              </a:ext>
            </a:extLst>
          </p:cNvPr>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a:extLst>
              <a:ext uri="{FF2B5EF4-FFF2-40B4-BE49-F238E27FC236}">
                <a16:creationId xmlns:a16="http://schemas.microsoft.com/office/drawing/2014/main" id="{C7613897-3C1F-4323-A3CE-AB2B95DB1807}"/>
              </a:ext>
            </a:extLst>
          </p:cNvPr>
          <p:cNvSpPr>
            <a:spLocks noGrp="1" noChangeArrowheads="1"/>
          </p:cNvSpPr>
          <p:nvPr>
            <p:ph type="body" sz="quarter" idx="3"/>
          </p:nvPr>
        </p:nvSpPr>
        <p:spPr bwMode="auto">
          <a:xfrm>
            <a:off x="947209" y="4861441"/>
            <a:ext cx="5209646"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pt-BR" altLang="pt-BR"/>
              <a:t>Click to edit Master text styles</a:t>
            </a:r>
          </a:p>
          <a:p>
            <a:pPr lvl="1"/>
            <a:r>
              <a:rPr lang="pt-BR" altLang="pt-BR"/>
              <a:t>Second level</a:t>
            </a:r>
          </a:p>
          <a:p>
            <a:pPr lvl="2"/>
            <a:r>
              <a:rPr lang="pt-BR" altLang="pt-BR"/>
              <a:t>Third level</a:t>
            </a:r>
          </a:p>
          <a:p>
            <a:pPr lvl="3"/>
            <a:r>
              <a:rPr lang="pt-BR" altLang="pt-BR"/>
              <a:t>Fourth level</a:t>
            </a:r>
          </a:p>
          <a:p>
            <a:pPr lvl="4"/>
            <a:r>
              <a:rPr lang="pt-BR" altLang="pt-BR"/>
              <a:t>Fifth level</a:t>
            </a:r>
          </a:p>
        </p:txBody>
      </p:sp>
      <p:sp>
        <p:nvSpPr>
          <p:cNvPr id="20486" name="Rectangle 6">
            <a:extLst>
              <a:ext uri="{FF2B5EF4-FFF2-40B4-BE49-F238E27FC236}">
                <a16:creationId xmlns:a16="http://schemas.microsoft.com/office/drawing/2014/main" id="{034507B9-132D-4FED-9343-AE571260C1E0}"/>
              </a:ext>
            </a:extLst>
          </p:cNvPr>
          <p:cNvSpPr>
            <a:spLocks noGrp="1" noChangeArrowheads="1"/>
          </p:cNvSpPr>
          <p:nvPr>
            <p:ph type="ftr" sz="quarter" idx="4"/>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defRPr sz="1300"/>
            </a:lvl1pPr>
          </a:lstStyle>
          <a:p>
            <a:endParaRPr lang="pt-BR" altLang="pt-BR" dirty="0"/>
          </a:p>
        </p:txBody>
      </p:sp>
      <p:sp>
        <p:nvSpPr>
          <p:cNvPr id="20487" name="Rectangle 7">
            <a:extLst>
              <a:ext uri="{FF2B5EF4-FFF2-40B4-BE49-F238E27FC236}">
                <a16:creationId xmlns:a16="http://schemas.microsoft.com/office/drawing/2014/main" id="{679677B6-81D6-4F1F-BBF7-9A2206CF6505}"/>
              </a:ext>
            </a:extLst>
          </p:cNvPr>
          <p:cNvSpPr>
            <a:spLocks noGrp="1" noChangeArrowheads="1"/>
          </p:cNvSpPr>
          <p:nvPr>
            <p:ph type="sldNum" sz="quarter" idx="5"/>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a:defRPr sz="1300"/>
            </a:lvl1pPr>
          </a:lstStyle>
          <a:p>
            <a:fld id="{2F22BA0A-28F4-4F03-924F-6CC702873390}" type="slidenum">
              <a:rPr lang="pt-BR" altLang="pt-BR"/>
              <a:pPr/>
              <a:t>‹nº›</a:t>
            </a:fld>
            <a:endParaRPr lang="pt-BR" altLang="pt-BR"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1</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403229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10</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3126144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2</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2429740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3</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75252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4</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703701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5</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1441594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6</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3878441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7</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264795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8</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310397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45BD268-7D86-4AF5-BEF7-D1B163BEAA7D}"/>
              </a:ext>
            </a:extLst>
          </p:cNvPr>
          <p:cNvSpPr>
            <a:spLocks noGrp="1" noChangeArrowheads="1"/>
          </p:cNvSpPr>
          <p:nvPr>
            <p:ph type="sldNum" sz="quarter" idx="5"/>
          </p:nvPr>
        </p:nvSpPr>
        <p:spPr>
          <a:ln/>
        </p:spPr>
        <p:txBody>
          <a:bodyPr/>
          <a:lstStyle/>
          <a:p>
            <a:fld id="{CBE72356-C209-41AF-B475-0CA55813270D}" type="slidenum">
              <a:rPr lang="pt-BR" altLang="pt-BR"/>
              <a:pPr/>
              <a:t>9</a:t>
            </a:fld>
            <a:endParaRPr lang="pt-BR" altLang="pt-BR" dirty="0"/>
          </a:p>
        </p:txBody>
      </p:sp>
      <p:sp>
        <p:nvSpPr>
          <p:cNvPr id="25602" name="Rectangle 2">
            <a:extLst>
              <a:ext uri="{FF2B5EF4-FFF2-40B4-BE49-F238E27FC236}">
                <a16:creationId xmlns:a16="http://schemas.microsoft.com/office/drawing/2014/main" id="{FF86295B-EEBE-4651-8C17-7E8F96021B8B}"/>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600FC420-101B-472F-934E-81A0AF96AD88}"/>
              </a:ext>
            </a:extLst>
          </p:cNvPr>
          <p:cNvSpPr>
            <a:spLocks noGrp="1" noChangeArrowheads="1"/>
          </p:cNvSpPr>
          <p:nvPr>
            <p:ph type="body" idx="1"/>
          </p:nvPr>
        </p:nvSpPr>
        <p:spPr/>
        <p:txBody>
          <a:bodyPr/>
          <a:lstStyle/>
          <a:p>
            <a:endParaRPr lang="en-US" altLang="pt-BR" dirty="0"/>
          </a:p>
        </p:txBody>
      </p:sp>
    </p:spTree>
    <p:extLst>
      <p:ext uri="{BB962C8B-B14F-4D97-AF65-F5344CB8AC3E}">
        <p14:creationId xmlns:p14="http://schemas.microsoft.com/office/powerpoint/2010/main" val="3047448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B24202-F949-40C8-8AB8-EA2B9FA1E9BA}"/>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988A489F-29D6-49CB-98A5-BDD575CBD969}"/>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Tree>
    <p:extLst>
      <p:ext uri="{BB962C8B-B14F-4D97-AF65-F5344CB8AC3E}">
        <p14:creationId xmlns:p14="http://schemas.microsoft.com/office/powerpoint/2010/main" val="101675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030ADC-4D53-4984-8B0F-0B0C89408707}"/>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610D1A44-0BA6-4580-8AEA-532FEEFACF2A}"/>
              </a:ext>
            </a:extLst>
          </p:cNvPr>
          <p:cNvSpPr>
            <a:spLocks noGrp="1"/>
          </p:cNvSpPr>
          <p:nvPr>
            <p:ph type="body" orient="vert" idx="1"/>
          </p:nvPr>
        </p:nvSpPr>
        <p:spPr>
          <a:xfrm>
            <a:off x="628650" y="1825625"/>
            <a:ext cx="7886700" cy="4351338"/>
          </a:xfrm>
          <a:prstGeom prst="rect">
            <a:avLst/>
          </a:prstGeo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10543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EFF1639-340F-46B0-A2A6-784C717C9EDA}"/>
              </a:ext>
            </a:extLst>
          </p:cNvPr>
          <p:cNvSpPr>
            <a:spLocks noGrp="1"/>
          </p:cNvSpPr>
          <p:nvPr>
            <p:ph type="title" orient="vert"/>
          </p:nvPr>
        </p:nvSpPr>
        <p:spPr>
          <a:xfrm>
            <a:off x="6543675" y="365125"/>
            <a:ext cx="1971675" cy="5811838"/>
          </a:xfrm>
          <a:prstGeom prst="rect">
            <a:avLst/>
          </a:prstGeo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7C32BDE-A777-4E47-A34D-4F6EB24BBDDE}"/>
              </a:ext>
            </a:extLst>
          </p:cNvPr>
          <p:cNvSpPr>
            <a:spLocks noGrp="1"/>
          </p:cNvSpPr>
          <p:nvPr>
            <p:ph type="body" orient="vert" idx="1"/>
          </p:nvPr>
        </p:nvSpPr>
        <p:spPr>
          <a:xfrm>
            <a:off x="628650" y="365125"/>
            <a:ext cx="5762625" cy="5811838"/>
          </a:xfrm>
          <a:prstGeom prst="rect">
            <a:avLst/>
          </a:prstGeo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2001502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e texto e 2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8465A5-FBF4-4D73-984A-57DDE7AFDF99}"/>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8B7BBC1-C587-42DE-A924-8315688DB7BD}"/>
              </a:ext>
            </a:extLst>
          </p:cNvPr>
          <p:cNvSpPr>
            <a:spLocks noGrp="1"/>
          </p:cNvSpPr>
          <p:nvPr>
            <p:ph type="body" sz="half" idx="1"/>
          </p:nvPr>
        </p:nvSpPr>
        <p:spPr>
          <a:xfrm>
            <a:off x="628650" y="1825625"/>
            <a:ext cx="3867150" cy="435133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387064B9-7ADC-4D61-80B1-80984B1DF087}"/>
              </a:ext>
            </a:extLst>
          </p:cNvPr>
          <p:cNvSpPr>
            <a:spLocks noGrp="1"/>
          </p:cNvSpPr>
          <p:nvPr>
            <p:ph sz="quarter" idx="2"/>
          </p:nvPr>
        </p:nvSpPr>
        <p:spPr>
          <a:xfrm>
            <a:off x="4648200" y="1825625"/>
            <a:ext cx="3867150" cy="2098675"/>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Conteúdo 4">
            <a:extLst>
              <a:ext uri="{FF2B5EF4-FFF2-40B4-BE49-F238E27FC236}">
                <a16:creationId xmlns:a16="http://schemas.microsoft.com/office/drawing/2014/main" id="{7F63BEF4-5B54-4EB2-89F9-996DD32EA20E}"/>
              </a:ext>
            </a:extLst>
          </p:cNvPr>
          <p:cNvSpPr>
            <a:spLocks noGrp="1"/>
          </p:cNvSpPr>
          <p:nvPr>
            <p:ph sz="quarter" idx="3"/>
          </p:nvPr>
        </p:nvSpPr>
        <p:spPr>
          <a:xfrm>
            <a:off x="4648200" y="4076700"/>
            <a:ext cx="3867150" cy="2100263"/>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571388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2BC427-EED4-44CA-A545-D9050BDD1983}"/>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ED89C1E-69F5-47ED-B38B-97312E3F6154}"/>
              </a:ext>
            </a:extLst>
          </p:cNvPr>
          <p:cNvSpPr>
            <a:spLocks noGrp="1"/>
          </p:cNvSpPr>
          <p:nvPr>
            <p:ph type="body" sz="half" idx="1"/>
          </p:nvPr>
        </p:nvSpPr>
        <p:spPr>
          <a:xfrm>
            <a:off x="628650" y="1825625"/>
            <a:ext cx="3867150" cy="435133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467C7B6B-92A4-4D30-B8A8-105D83E8AA96}"/>
              </a:ext>
            </a:extLst>
          </p:cNvPr>
          <p:cNvSpPr>
            <a:spLocks noGrp="1"/>
          </p:cNvSpPr>
          <p:nvPr>
            <p:ph sz="half" idx="2"/>
          </p:nvPr>
        </p:nvSpPr>
        <p:spPr>
          <a:xfrm>
            <a:off x="4648200" y="1825625"/>
            <a:ext cx="3867150" cy="435133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3231745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ítulo e gráfic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84F7F5-88A8-478B-B6AF-D1B16C4D010A}"/>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Gráfico 2">
            <a:extLst>
              <a:ext uri="{FF2B5EF4-FFF2-40B4-BE49-F238E27FC236}">
                <a16:creationId xmlns:a16="http://schemas.microsoft.com/office/drawing/2014/main" id="{98E8F6B9-6E0C-4000-B756-450E425C15FA}"/>
              </a:ext>
            </a:extLst>
          </p:cNvPr>
          <p:cNvSpPr>
            <a:spLocks noGrp="1"/>
          </p:cNvSpPr>
          <p:nvPr>
            <p:ph type="chart" idx="1"/>
          </p:nvPr>
        </p:nvSpPr>
        <p:spPr>
          <a:xfrm>
            <a:off x="628650" y="1825625"/>
            <a:ext cx="7886700" cy="4351338"/>
          </a:xfrm>
          <a:prstGeom prst="rect">
            <a:avLst/>
          </a:prstGeom>
        </p:spPr>
        <p:txBody>
          <a:bodyPr/>
          <a:lstStyle/>
          <a:p>
            <a:r>
              <a:rPr lang="pt-BR" dirty="0"/>
              <a:t>Clique no ícone para adicionar gráfico</a:t>
            </a:r>
          </a:p>
        </p:txBody>
      </p:sp>
    </p:spTree>
    <p:extLst>
      <p:ext uri="{BB962C8B-B14F-4D97-AF65-F5344CB8AC3E}">
        <p14:creationId xmlns:p14="http://schemas.microsoft.com/office/powerpoint/2010/main" val="327235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10121E-6A45-4494-9E7F-79F62A722D99}"/>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EA488D0A-8478-4AEE-B38D-718B05644105}"/>
              </a:ext>
            </a:extLst>
          </p:cNvPr>
          <p:cNvSpPr>
            <a:spLocks noGrp="1"/>
          </p:cNvSpPr>
          <p:nvPr>
            <p:ph idx="1"/>
          </p:nvPr>
        </p:nvSpPr>
        <p:spPr>
          <a:xfrm>
            <a:off x="628650" y="1825625"/>
            <a:ext cx="7886700" cy="435133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664679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11B49E-BA3F-4887-95D5-2D474125270D}"/>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BA8F5CE-595B-4E5A-942D-B692EB3504BA}"/>
              </a:ext>
            </a:extLst>
          </p:cNvPr>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Editar estilos de texto Mestre</a:t>
            </a:r>
          </a:p>
        </p:txBody>
      </p:sp>
    </p:spTree>
    <p:extLst>
      <p:ext uri="{BB962C8B-B14F-4D97-AF65-F5344CB8AC3E}">
        <p14:creationId xmlns:p14="http://schemas.microsoft.com/office/powerpoint/2010/main" val="3660561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6983E3-22D3-46E0-86FB-36F923616B97}"/>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768B631-82CD-4B3D-9DF1-AA0458FF8AF2}"/>
              </a:ext>
            </a:extLst>
          </p:cNvPr>
          <p:cNvSpPr>
            <a:spLocks noGrp="1"/>
          </p:cNvSpPr>
          <p:nvPr>
            <p:ph sz="half" idx="1"/>
          </p:nvPr>
        </p:nvSpPr>
        <p:spPr>
          <a:xfrm>
            <a:off x="628650" y="1825625"/>
            <a:ext cx="3867150" cy="435133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98F3EB1-03AD-42DB-A7CB-CA2E6739A9C0}"/>
              </a:ext>
            </a:extLst>
          </p:cNvPr>
          <p:cNvSpPr>
            <a:spLocks noGrp="1"/>
          </p:cNvSpPr>
          <p:nvPr>
            <p:ph sz="half" idx="2"/>
          </p:nvPr>
        </p:nvSpPr>
        <p:spPr>
          <a:xfrm>
            <a:off x="4648200" y="1825625"/>
            <a:ext cx="3867150" cy="435133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500162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4BE1D3-7021-49C9-8389-3F1B99D7D9A9}"/>
              </a:ext>
            </a:extLst>
          </p:cNvPr>
          <p:cNvSpPr>
            <a:spLocks noGrp="1"/>
          </p:cNvSpPr>
          <p:nvPr>
            <p:ph type="title"/>
          </p:nvPr>
        </p:nvSpPr>
        <p:spPr>
          <a:xfrm>
            <a:off x="630238" y="365125"/>
            <a:ext cx="7886700" cy="1325563"/>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0111B98-4129-4B19-9AA2-F7D2CB92B53F}"/>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A9D7B5FA-70EA-4091-8985-D01941D3729D}"/>
              </a:ext>
            </a:extLst>
          </p:cNvPr>
          <p:cNvSpPr>
            <a:spLocks noGrp="1"/>
          </p:cNvSpPr>
          <p:nvPr>
            <p:ph sz="half" idx="2"/>
          </p:nvPr>
        </p:nvSpPr>
        <p:spPr>
          <a:xfrm>
            <a:off x="630238" y="2505075"/>
            <a:ext cx="3868737" cy="368458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F83B7BB0-2928-4515-932C-C1D2F3415488}"/>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D2F05207-B17D-424D-991F-B4014B605389}"/>
              </a:ext>
            </a:extLst>
          </p:cNvPr>
          <p:cNvSpPr>
            <a:spLocks noGrp="1"/>
          </p:cNvSpPr>
          <p:nvPr>
            <p:ph sz="quarter" idx="4"/>
          </p:nvPr>
        </p:nvSpPr>
        <p:spPr>
          <a:xfrm>
            <a:off x="4629150" y="2505075"/>
            <a:ext cx="3887788" cy="3684588"/>
          </a:xfrm>
          <a:prstGeom prst="rect">
            <a:avLst/>
          </a:prstGeo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622344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D6E25B-1B36-424F-A356-0C1E7AC42017}"/>
              </a:ext>
            </a:extLst>
          </p:cNvPr>
          <p:cNvSpPr>
            <a:spLocks noGrp="1"/>
          </p:cNvSpPr>
          <p:nvPr>
            <p:ph type="title"/>
          </p:nvPr>
        </p:nvSpPr>
        <p:spPr>
          <a:xfrm>
            <a:off x="628650" y="365125"/>
            <a:ext cx="7886700" cy="1325563"/>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3783506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3101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CE11CB-8C76-4E24-9AC6-F813097EB088}"/>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D15CA8E0-E98D-4214-AF88-28CDD05B944F}"/>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D30F6BB-EE79-4601-9FFA-6E48E8816F0A}"/>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Tree>
    <p:extLst>
      <p:ext uri="{BB962C8B-B14F-4D97-AF65-F5344CB8AC3E}">
        <p14:creationId xmlns:p14="http://schemas.microsoft.com/office/powerpoint/2010/main" val="4007541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4A5141-4987-4539-9743-6F53576F3D4D}"/>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63F1256F-091D-434A-A2A8-BD340B6DAC87}"/>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dirty="0"/>
              <a:t>Clique no ícone para adicionar uma imagem</a:t>
            </a:r>
          </a:p>
        </p:txBody>
      </p:sp>
      <p:sp>
        <p:nvSpPr>
          <p:cNvPr id="4" name="Espaço Reservado para Texto 3">
            <a:extLst>
              <a:ext uri="{FF2B5EF4-FFF2-40B4-BE49-F238E27FC236}">
                <a16:creationId xmlns:a16="http://schemas.microsoft.com/office/drawing/2014/main" id="{E5A90557-5F95-4FA3-9D99-3D82DB93E483}"/>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Tree>
    <p:extLst>
      <p:ext uri="{BB962C8B-B14F-4D97-AF65-F5344CB8AC3E}">
        <p14:creationId xmlns:p14="http://schemas.microsoft.com/office/powerpoint/2010/main" val="2900690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1" fontAlgn="base" hangingPunct="1">
        <a:spcBef>
          <a:spcPct val="0"/>
        </a:spcBef>
        <a:spcAft>
          <a:spcPct val="0"/>
        </a:spcAft>
        <a:defRPr sz="3600" kern="1200">
          <a:solidFill>
            <a:srgbClr val="595959"/>
          </a:solidFill>
          <a:latin typeface="+mj-lt"/>
          <a:ea typeface="+mj-ea"/>
          <a:cs typeface="+mj-cs"/>
        </a:defRPr>
      </a:lvl1pPr>
      <a:lvl2pPr algn="ctr" rtl="0" eaLnBrk="1" fontAlgn="base" hangingPunct="1">
        <a:spcBef>
          <a:spcPct val="0"/>
        </a:spcBef>
        <a:spcAft>
          <a:spcPct val="0"/>
        </a:spcAft>
        <a:defRPr sz="3600">
          <a:solidFill>
            <a:srgbClr val="595959"/>
          </a:solidFill>
          <a:latin typeface="Arial" panose="020B0604020202020204" pitchFamily="34" charset="0"/>
        </a:defRPr>
      </a:lvl2pPr>
      <a:lvl3pPr algn="ctr" rtl="0" eaLnBrk="1" fontAlgn="base" hangingPunct="1">
        <a:spcBef>
          <a:spcPct val="0"/>
        </a:spcBef>
        <a:spcAft>
          <a:spcPct val="0"/>
        </a:spcAft>
        <a:defRPr sz="3600">
          <a:solidFill>
            <a:srgbClr val="595959"/>
          </a:solidFill>
          <a:latin typeface="Arial" panose="020B0604020202020204" pitchFamily="34" charset="0"/>
        </a:defRPr>
      </a:lvl3pPr>
      <a:lvl4pPr algn="ctr" rtl="0" eaLnBrk="1" fontAlgn="base" hangingPunct="1">
        <a:spcBef>
          <a:spcPct val="0"/>
        </a:spcBef>
        <a:spcAft>
          <a:spcPct val="0"/>
        </a:spcAft>
        <a:defRPr sz="3600">
          <a:solidFill>
            <a:srgbClr val="595959"/>
          </a:solidFill>
          <a:latin typeface="Arial" panose="020B0604020202020204" pitchFamily="34" charset="0"/>
        </a:defRPr>
      </a:lvl4pPr>
      <a:lvl5pPr algn="ctr" rtl="0" eaLnBrk="1" fontAlgn="base" hangingPunct="1">
        <a:spcBef>
          <a:spcPct val="0"/>
        </a:spcBef>
        <a:spcAft>
          <a:spcPct val="0"/>
        </a:spcAft>
        <a:defRPr sz="3600">
          <a:solidFill>
            <a:srgbClr val="595959"/>
          </a:solidFill>
          <a:latin typeface="Arial" panose="020B0604020202020204" pitchFamily="34" charset="0"/>
        </a:defRPr>
      </a:lvl5pPr>
      <a:lvl6pPr marL="457200" algn="ctr" rtl="0" eaLnBrk="1" fontAlgn="base" hangingPunct="1">
        <a:spcBef>
          <a:spcPct val="0"/>
        </a:spcBef>
        <a:spcAft>
          <a:spcPct val="0"/>
        </a:spcAft>
        <a:defRPr sz="3600">
          <a:solidFill>
            <a:srgbClr val="595959"/>
          </a:solidFill>
          <a:latin typeface="Arial" panose="020B0604020202020204" pitchFamily="34" charset="0"/>
        </a:defRPr>
      </a:lvl6pPr>
      <a:lvl7pPr marL="914400" algn="ctr" rtl="0" eaLnBrk="1" fontAlgn="base" hangingPunct="1">
        <a:spcBef>
          <a:spcPct val="0"/>
        </a:spcBef>
        <a:spcAft>
          <a:spcPct val="0"/>
        </a:spcAft>
        <a:defRPr sz="3600">
          <a:solidFill>
            <a:srgbClr val="595959"/>
          </a:solidFill>
          <a:latin typeface="Arial" panose="020B0604020202020204" pitchFamily="34" charset="0"/>
        </a:defRPr>
      </a:lvl7pPr>
      <a:lvl8pPr marL="1371600" algn="ctr" rtl="0" eaLnBrk="1" fontAlgn="base" hangingPunct="1">
        <a:spcBef>
          <a:spcPct val="0"/>
        </a:spcBef>
        <a:spcAft>
          <a:spcPct val="0"/>
        </a:spcAft>
        <a:defRPr sz="3600">
          <a:solidFill>
            <a:srgbClr val="595959"/>
          </a:solidFill>
          <a:latin typeface="Arial" panose="020B0604020202020204" pitchFamily="34" charset="0"/>
        </a:defRPr>
      </a:lvl8pPr>
      <a:lvl9pPr marL="1828800" algn="ctr" rtl="0" eaLnBrk="1" fontAlgn="base" hangingPunct="1">
        <a:spcBef>
          <a:spcPct val="0"/>
        </a:spcBef>
        <a:spcAft>
          <a:spcPct val="0"/>
        </a:spcAft>
        <a:defRPr sz="3600">
          <a:solidFill>
            <a:srgbClr val="595959"/>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000" kern="1200">
          <a:solidFill>
            <a:srgbClr val="00599C"/>
          </a:solidFill>
          <a:latin typeface="+mn-lt"/>
          <a:ea typeface="+mn-ea"/>
          <a:cs typeface="+mn-cs"/>
        </a:defRPr>
      </a:lvl1pPr>
      <a:lvl2pPr marL="742950" indent="-285750" algn="l" rtl="0" eaLnBrk="1" fontAlgn="base" hangingPunct="1">
        <a:spcBef>
          <a:spcPct val="20000"/>
        </a:spcBef>
        <a:spcAft>
          <a:spcPct val="0"/>
        </a:spcAft>
        <a:buChar char="–"/>
        <a:defRPr sz="2000" kern="1200">
          <a:solidFill>
            <a:srgbClr val="595959"/>
          </a:solidFill>
          <a:latin typeface="+mn-lt"/>
          <a:ea typeface="+mn-ea"/>
          <a:cs typeface="+mn-cs"/>
        </a:defRPr>
      </a:lvl2pPr>
      <a:lvl3pPr marL="1143000" indent="-228600" algn="l" rtl="0" eaLnBrk="1" fontAlgn="base" hangingPunct="1">
        <a:spcBef>
          <a:spcPct val="20000"/>
        </a:spcBef>
        <a:spcAft>
          <a:spcPct val="0"/>
        </a:spcAft>
        <a:buChar char="•"/>
        <a:defRPr sz="2000" kern="1200">
          <a:solidFill>
            <a:srgbClr val="595959"/>
          </a:solidFill>
          <a:latin typeface="+mn-lt"/>
          <a:ea typeface="+mn-ea"/>
          <a:cs typeface="+mn-cs"/>
        </a:defRPr>
      </a:lvl3pPr>
      <a:lvl4pPr marL="1600200" indent="-228600" algn="l" rtl="0" eaLnBrk="1" fontAlgn="base" hangingPunct="1">
        <a:spcBef>
          <a:spcPct val="20000"/>
        </a:spcBef>
        <a:spcAft>
          <a:spcPct val="0"/>
        </a:spcAft>
        <a:buChar char="–"/>
        <a:defRPr sz="2000" kern="1200">
          <a:solidFill>
            <a:srgbClr val="595959"/>
          </a:solidFill>
          <a:latin typeface="+mn-lt"/>
          <a:ea typeface="+mn-ea"/>
          <a:cs typeface="+mn-cs"/>
        </a:defRPr>
      </a:lvl4pPr>
      <a:lvl5pPr marL="2057400" indent="-228600" algn="l" rtl="0" eaLnBrk="1" fontAlgn="base" hangingPunct="1">
        <a:spcBef>
          <a:spcPct val="20000"/>
        </a:spcBef>
        <a:spcAft>
          <a:spcPct val="0"/>
        </a:spcAft>
        <a:buChar char="»"/>
        <a:defRPr sz="2000" kern="1200">
          <a:solidFill>
            <a:srgbClr val="59595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611560" y="476672"/>
            <a:ext cx="8064896" cy="604867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pt-BR" sz="1800" b="1" dirty="0">
                <a:solidFill>
                  <a:srgbClr val="0DB02B"/>
                </a:solidFill>
              </a:rPr>
              <a:t>PONTUAÇÃO </a:t>
            </a: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Na comunicação oral e escrita há pausas e entoações. Na fala, observam-se pelo ritmo dos discursos e entonação das palavras. Na escrita, pelos sinais de pontuação.   </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Os sinais contribuem para a coerência e coesão textual e estilos de escrita. </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São empregados mais por questões de sintaxe e de semântica e intenção do escritor, que por entoações.  </a:t>
            </a:r>
          </a:p>
          <a:p>
            <a:pPr marL="0" indent="0">
              <a:lnSpc>
                <a:spcPct val="107000"/>
              </a:lnSpc>
              <a:spcAft>
                <a:spcPts val="800"/>
              </a:spcAft>
              <a:buNone/>
            </a:pPr>
            <a:endParaRPr lang="pt-BR" sz="1800" b="1" dirty="0">
              <a:solidFill>
                <a:srgbClr val="FF0000"/>
              </a:solidFill>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Calibri" panose="020F0502020204030204" pitchFamily="34" charset="0"/>
                <a:cs typeface="Times New Roman" panose="02020603050405020304" pitchFamily="18" charset="0"/>
              </a:rPr>
              <a:t>Corrigir, impossível. Reprovar o aluno.</a:t>
            </a:r>
          </a:p>
          <a:p>
            <a:pPr marL="0" indent="0">
              <a:lnSpc>
                <a:spcPct val="107000"/>
              </a:lnSpc>
              <a:spcAft>
                <a:spcPts val="800"/>
              </a:spcAft>
              <a:buNone/>
            </a:pPr>
            <a:r>
              <a:rPr lang="pt-BR" sz="1800" b="1" dirty="0">
                <a:solidFill>
                  <a:srgbClr val="0DB02B"/>
                </a:solidFill>
                <a:effectLst/>
                <a:ea typeface="Calibri" panose="020F0502020204030204" pitchFamily="34" charset="0"/>
                <a:cs typeface="Times New Roman" panose="02020603050405020304" pitchFamily="18" charset="0"/>
              </a:rPr>
              <a:t>Corrigir. Impossível reprovar o aluno. </a:t>
            </a:r>
          </a:p>
          <a:p>
            <a:pPr marL="0" indent="0" algn="ctr">
              <a:buNone/>
            </a:pPr>
            <a:endParaRPr lang="pt-BR" sz="1800" b="1" dirty="0">
              <a:solidFill>
                <a:srgbClr val="0DB02B"/>
              </a:solidFill>
            </a:endParaRPr>
          </a:p>
          <a:p>
            <a:pPr marL="0" indent="0" algn="ctr">
              <a:buNone/>
            </a:pPr>
            <a:endParaRPr lang="pt-BR" sz="1800" b="1" dirty="0">
              <a:solidFill>
                <a:srgbClr val="0DB02B"/>
              </a:solidFill>
            </a:endParaRPr>
          </a:p>
        </p:txBody>
      </p:sp>
    </p:spTree>
    <p:extLst>
      <p:ext uri="{BB962C8B-B14F-4D97-AF65-F5344CB8AC3E}">
        <p14:creationId xmlns:p14="http://schemas.microsoft.com/office/powerpoint/2010/main" val="2110588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323528" y="332656"/>
            <a:ext cx="8568952" cy="6192688"/>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lnSpc>
                <a:spcPct val="107000"/>
              </a:lnSpc>
              <a:spcAft>
                <a:spcPts val="800"/>
              </a:spcAft>
              <a:buNone/>
            </a:pPr>
            <a:r>
              <a:rPr lang="pt-BR" sz="1800" b="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b="1" dirty="0">
                <a:solidFill>
                  <a:srgbClr val="0DB02B"/>
                </a:solidFill>
                <a:effectLst/>
                <a:latin typeface="Arial" panose="020B0604020202020204" pitchFamily="34" charset="0"/>
                <a:ea typeface="Times New Roman" panose="02020603050405020304" pitchFamily="18" charset="0"/>
                <a:cs typeface="Times New Roman" panose="02020603050405020304" pitchFamily="18" charset="0"/>
              </a:rPr>
              <a:t>PARENTÊSES ( )</a:t>
            </a:r>
            <a:endParaRPr lang="pt-BR" sz="1800" dirty="0">
              <a:solidFill>
                <a:srgbClr val="0DB02B"/>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Usados para isolar explicações ou acrescentar informação necessária ou acessória, ou reflexões pessoais. Podem ser substituídos por travessão (-).</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7030A0"/>
                </a:solidFill>
                <a:effectLst/>
                <a:ea typeface="Times New Roman" panose="02020603050405020304" pitchFamily="18" charset="0"/>
                <a:cs typeface="Times New Roman" panose="02020603050405020304" pitchFamily="18" charset="0"/>
              </a:rPr>
              <a:t>Ex.:</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7030A0"/>
                </a:solidFill>
                <a:effectLst/>
                <a:ea typeface="Times New Roman" panose="02020603050405020304" pitchFamily="18" charset="0"/>
                <a:cs typeface="Times New Roman" panose="02020603050405020304" pitchFamily="18" charset="0"/>
              </a:rPr>
              <a:t>Fez boa prova (como sempre) e foi aprovado.</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7030A0"/>
                </a:solidFill>
                <a:effectLst/>
                <a:ea typeface="Times New Roman" panose="02020603050405020304" pitchFamily="18" charset="0"/>
                <a:cs typeface="Times New Roman" panose="02020603050405020304" pitchFamily="18" charset="0"/>
              </a:rPr>
              <a:t>Fez boa prova – como sempre, e foi aprovado.</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7030A0"/>
                </a:solidFill>
                <a:effectLst/>
                <a:ea typeface="Times New Roman" panose="02020603050405020304" pitchFamily="18" charset="0"/>
                <a:cs typeface="Times New Roman" panose="02020603050405020304" pitchFamily="18" charset="0"/>
              </a:rPr>
              <a:t>Estava com tempo, preferi lê (Diálogos, do Chico Bosco) e depois jantei.   </a:t>
            </a:r>
            <a:endParaRPr lang="pt-BR" sz="1800" b="1" dirty="0">
              <a:solidFill>
                <a:srgbClr val="7030A0"/>
              </a:solidFill>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pt-BR" sz="1800" b="1" dirty="0">
                <a:solidFill>
                  <a:srgbClr val="7030A0"/>
                </a:solidFill>
                <a:effectLst/>
                <a:ea typeface="Times New Roman" panose="02020603050405020304" pitchFamily="18" charset="0"/>
                <a:cs typeface="Times New Roman" panose="02020603050405020304" pitchFamily="18" charset="0"/>
              </a:rPr>
              <a:t>A turma do pré-Enem (interessada que era), fazia perguntas ao professor. </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pt-BR" sz="1800" b="1" dirty="0">
                <a:solidFill>
                  <a:srgbClr val="0DB02B"/>
                </a:solidFill>
                <a:effectLst/>
                <a:ea typeface="Times New Roman" panose="02020603050405020304" pitchFamily="18" charset="0"/>
                <a:cs typeface="Times New Roman" panose="02020603050405020304" pitchFamily="18" charset="0"/>
              </a:rPr>
              <a:t>TRAVESSÃO (—)</a:t>
            </a:r>
            <a:endParaRPr lang="pt-BR" sz="1800" b="1" dirty="0">
              <a:solidFill>
                <a:srgbClr val="0DB02B"/>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Utilizado no início de uma fala reproduzida, toda vez que houver mudança de interlocutor, ou separação de oração parentética </a:t>
            </a:r>
            <a:r>
              <a:rPr lang="pt-BR" sz="1800" dirty="0">
                <a:solidFill>
                  <a:srgbClr val="FF0000"/>
                </a:solidFill>
                <a:effectLst/>
                <a:ea typeface="Times New Roman" panose="02020603050405020304" pitchFamily="18" charset="0"/>
                <a:cs typeface="Times New Roman" panose="02020603050405020304" pitchFamily="18" charset="0"/>
              </a:rPr>
              <a:t>(</a:t>
            </a:r>
            <a:r>
              <a:rPr lang="pt-BR" sz="1400" dirty="0">
                <a:solidFill>
                  <a:srgbClr val="FF0000"/>
                </a:solidFill>
                <a:effectLst/>
                <a:ea typeface="Times New Roman" panose="02020603050405020304" pitchFamily="18" charset="0"/>
                <a:cs typeface="Times New Roman" panose="02020603050405020304" pitchFamily="18" charset="0"/>
              </a:rPr>
              <a:t>que poderia ser escrita entre parênteses). </a:t>
            </a:r>
            <a:endParaRPr lang="pt-BR" sz="1400" dirty="0">
              <a:solidFill>
                <a:srgbClr val="FF000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Ex.:</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Advogado ético, Sobral Pinto disse ao amigo: - não o defenderei, porque não lhe assiste direito.   </a:t>
            </a:r>
            <a:endParaRPr lang="pt-BR" sz="1800" b="1" dirty="0">
              <a:solidFill>
                <a:srgbClr val="7030A0"/>
              </a:solidFill>
              <a:effectLst/>
              <a:ea typeface="Calibri" panose="020F0502020204030204" pitchFamily="34" charset="0"/>
              <a:cs typeface="Times New Roman" panose="02020603050405020304" pitchFamily="18" charset="0"/>
            </a:endParaRPr>
          </a:p>
          <a:p>
            <a:pPr marL="0" lvl="0" indent="0">
              <a:spcBef>
                <a:spcPts val="0"/>
              </a:spcBef>
              <a:spcAft>
                <a:spcPts val="0"/>
              </a:spcAft>
              <a:buSzPts val="1000"/>
              <a:buNone/>
              <a:tabLst>
                <a:tab pos="457200" algn="l"/>
              </a:tabLst>
            </a:pPr>
            <a:r>
              <a:rPr lang="pt-BR" sz="1800" b="1" dirty="0">
                <a:solidFill>
                  <a:srgbClr val="7030A0"/>
                </a:solidFill>
                <a:effectLst/>
                <a:ea typeface="Times New Roman" panose="02020603050405020304" pitchFamily="18" charset="0"/>
                <a:cs typeface="Times New Roman" panose="02020603050405020304" pitchFamily="18" charset="0"/>
              </a:rPr>
              <a:t>Perguntei ao defensor da emenda Pix: — Onde está a transparência? </a:t>
            </a:r>
            <a:endParaRPr lang="pt-BR" sz="1800" b="1" dirty="0">
              <a:solidFill>
                <a:srgbClr val="7030A0"/>
              </a:solidFill>
              <a:effectLst/>
              <a:ea typeface="Calibri" panose="020F0502020204030204" pitchFamily="34" charset="0"/>
              <a:cs typeface="Times New Roman" panose="02020603050405020304" pitchFamily="18" charset="0"/>
            </a:endParaRPr>
          </a:p>
          <a:p>
            <a:pPr marL="0" lvl="0" indent="0">
              <a:spcBef>
                <a:spcPts val="0"/>
              </a:spcBef>
              <a:spcAft>
                <a:spcPts val="0"/>
              </a:spcAft>
              <a:buSzPts val="1000"/>
              <a:buNone/>
              <a:tabLst>
                <a:tab pos="457200" algn="l"/>
              </a:tabLst>
            </a:pPr>
            <a:r>
              <a:rPr lang="pt-BR" sz="1800" b="1" dirty="0">
                <a:solidFill>
                  <a:srgbClr val="7030A0"/>
                </a:solidFill>
                <a:effectLst/>
                <a:ea typeface="Times New Roman" panose="02020603050405020304" pitchFamily="18" charset="0"/>
                <a:cs typeface="Times New Roman" panose="02020603050405020304" pitchFamily="18" charset="0"/>
              </a:rPr>
              <a:t>Não admitia corrupção - servidor público exemplar, aquele  procurador.</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lgn="ctr">
              <a:buNone/>
            </a:pPr>
            <a:endParaRPr lang="pt-BR" sz="1800" b="1" dirty="0">
              <a:solidFill>
                <a:srgbClr val="0DB02B"/>
              </a:solidFill>
            </a:endParaRPr>
          </a:p>
        </p:txBody>
      </p:sp>
    </p:spTree>
    <p:extLst>
      <p:ext uri="{BB962C8B-B14F-4D97-AF65-F5344CB8AC3E}">
        <p14:creationId xmlns:p14="http://schemas.microsoft.com/office/powerpoint/2010/main" val="3744290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611560" y="476672"/>
            <a:ext cx="8064896" cy="604867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07000"/>
              </a:lnSpc>
              <a:spcAft>
                <a:spcPts val="800"/>
              </a:spcAft>
              <a:buNone/>
            </a:pPr>
            <a:r>
              <a:rPr lang="pt-BR" sz="1800" b="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pt-BR" sz="1800" b="1" dirty="0">
              <a:solidFill>
                <a:srgbClr val="0DB02B"/>
              </a:solidFill>
            </a:endParaRPr>
          </a:p>
          <a:p>
            <a:pPr marL="0" indent="0" algn="ctr">
              <a:buNone/>
            </a:pPr>
            <a:endParaRPr lang="pt-BR" sz="1800" b="1" dirty="0">
              <a:solidFill>
                <a:srgbClr val="0DB02B"/>
              </a:solidFill>
            </a:endParaRPr>
          </a:p>
        </p:txBody>
      </p:sp>
      <p:sp>
        <p:nvSpPr>
          <p:cNvPr id="4" name="CaixaDeTexto 3">
            <a:extLst>
              <a:ext uri="{FF2B5EF4-FFF2-40B4-BE49-F238E27FC236}">
                <a16:creationId xmlns:a16="http://schemas.microsoft.com/office/drawing/2014/main" id="{42332DDA-390B-495E-AA03-FD46A9A33061}"/>
              </a:ext>
            </a:extLst>
          </p:cNvPr>
          <p:cNvSpPr txBox="1"/>
          <p:nvPr/>
        </p:nvSpPr>
        <p:spPr>
          <a:xfrm>
            <a:off x="395536" y="476673"/>
            <a:ext cx="8424936" cy="5989332"/>
          </a:xfrm>
          <a:prstGeom prst="rect">
            <a:avLst/>
          </a:prstGeom>
          <a:noFill/>
        </p:spPr>
        <p:txBody>
          <a:bodyPr wrap="square">
            <a:spAutoFit/>
          </a:bodyPr>
          <a:lstStyle/>
          <a:p>
            <a:pPr algn="ctr">
              <a:buNone/>
            </a:pPr>
            <a:r>
              <a:rPr lang="pt-BR" sz="2000" b="1" i="0" dirty="0">
                <a:solidFill>
                  <a:srgbClr val="00B050"/>
                </a:solidFill>
                <a:effectLst/>
                <a:latin typeface="+mn-lt"/>
              </a:rPr>
              <a:t>PONTUAÇÃO: O Mistério da Herança </a:t>
            </a:r>
            <a:r>
              <a:rPr lang="pt-BR" sz="1600" b="0" i="0" dirty="0">
                <a:solidFill>
                  <a:srgbClr val="000000"/>
                </a:solidFill>
                <a:effectLst/>
                <a:latin typeface="+mn-lt"/>
              </a:rPr>
              <a:t>(Autor desconhecido)</a:t>
            </a:r>
          </a:p>
          <a:p>
            <a:pPr algn="ctr">
              <a:buNone/>
            </a:pPr>
            <a:endParaRPr lang="pt-BR" sz="2000" b="1" i="0" dirty="0">
              <a:solidFill>
                <a:srgbClr val="00B050"/>
              </a:solidFill>
              <a:effectLst/>
              <a:latin typeface="+mn-lt"/>
            </a:endParaRPr>
          </a:p>
          <a:p>
            <a:pPr algn="l">
              <a:buNone/>
            </a:pPr>
            <a:r>
              <a:rPr lang="pt-BR" sz="2000" b="1" i="0" dirty="0">
                <a:solidFill>
                  <a:srgbClr val="0093D3"/>
                </a:solidFill>
                <a:effectLst/>
                <a:latin typeface="+mn-lt"/>
              </a:rPr>
              <a:t>Certo homem muito doente, sabia que sua última viagem estava próxima... Era rico, herdara fortuna, trabalhava muito. Não teve tempo de fazer testamento. Antes de morrer, lembrou de fazer a partilha. Papel e caneta à mão, iniciou o legado. Ansioso para deixar tudo resolvido, mas com pouco tempo para escrever, fez um texto ainda sem pontuação. </a:t>
            </a:r>
          </a:p>
          <a:p>
            <a:pPr algn="l">
              <a:buNone/>
            </a:pPr>
            <a:r>
              <a:rPr lang="pt-BR" b="1" i="0" dirty="0">
                <a:solidFill>
                  <a:srgbClr val="FF0000"/>
                </a:solidFill>
                <a:effectLst/>
                <a:latin typeface="+mn-lt"/>
              </a:rPr>
              <a:t>“DEIXO MEUS BENS A MINHA IRMÃ NÃO A MEU SOBRINHO JAMAIS SERÁ PAGA A CONTA DO PADEIRO NADA DOU AOS POBRES”</a:t>
            </a:r>
          </a:p>
          <a:p>
            <a:pPr algn="l">
              <a:buNone/>
            </a:pPr>
            <a:r>
              <a:rPr lang="pt-BR" b="1" i="0" dirty="0">
                <a:solidFill>
                  <a:srgbClr val="0DB02B"/>
                </a:solidFill>
                <a:effectLst/>
                <a:latin typeface="+mn-lt"/>
              </a:rPr>
              <a:t>Morreu, antes de fazer a pontuação.</a:t>
            </a:r>
          </a:p>
          <a:p>
            <a:pPr algn="l">
              <a:buNone/>
            </a:pPr>
            <a:r>
              <a:rPr lang="pt-BR" b="0" i="0" dirty="0">
                <a:solidFill>
                  <a:srgbClr val="7030A0"/>
                </a:solidFill>
                <a:effectLst/>
                <a:latin typeface="+mn-lt"/>
              </a:rPr>
              <a:t>Eram quatro concorrentes: a irmã, o sobrinho, o padeiro e os pobres. Para quem era a fortuna?</a:t>
            </a:r>
          </a:p>
          <a:p>
            <a:pPr algn="l">
              <a:buNone/>
            </a:pPr>
            <a:r>
              <a:rPr lang="pt-BR" dirty="0">
                <a:solidFill>
                  <a:srgbClr val="7030A0"/>
                </a:solidFill>
                <a:latin typeface="+mn-lt"/>
              </a:rPr>
              <a:t>Cada herdeiro, alegando conhecer como ninguém a forma de o falecido escrever, sugeriu uma pontuação ao texto:</a:t>
            </a:r>
            <a:endParaRPr lang="pt-BR" b="0" i="0" dirty="0">
              <a:solidFill>
                <a:srgbClr val="7030A0"/>
              </a:solidFill>
              <a:effectLst/>
              <a:latin typeface="+mn-lt"/>
            </a:endParaRPr>
          </a:p>
        </p:txBody>
      </p:sp>
    </p:spTree>
    <p:extLst>
      <p:ext uri="{BB962C8B-B14F-4D97-AF65-F5344CB8AC3E}">
        <p14:creationId xmlns:p14="http://schemas.microsoft.com/office/powerpoint/2010/main" val="157604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611560" y="476672"/>
            <a:ext cx="8064896" cy="604867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nSpc>
                <a:spcPct val="107000"/>
              </a:lnSpc>
              <a:spcAft>
                <a:spcPts val="800"/>
              </a:spcAft>
              <a:buNone/>
            </a:pPr>
            <a:r>
              <a:rPr lang="pt-BR" sz="1800" b="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pt-BR" sz="1800" b="1" dirty="0">
              <a:solidFill>
                <a:srgbClr val="0DB02B"/>
              </a:solidFill>
            </a:endParaRPr>
          </a:p>
          <a:p>
            <a:pPr marL="0" indent="0" algn="ctr">
              <a:buNone/>
            </a:pPr>
            <a:endParaRPr lang="pt-BR" sz="1800" b="1" dirty="0">
              <a:solidFill>
                <a:srgbClr val="0DB02B"/>
              </a:solidFill>
            </a:endParaRPr>
          </a:p>
        </p:txBody>
      </p:sp>
      <p:sp>
        <p:nvSpPr>
          <p:cNvPr id="4" name="CaixaDeTexto 3">
            <a:extLst>
              <a:ext uri="{FF2B5EF4-FFF2-40B4-BE49-F238E27FC236}">
                <a16:creationId xmlns:a16="http://schemas.microsoft.com/office/drawing/2014/main" id="{9F0751EB-9B6A-485C-AF5B-3151D7E559E0}"/>
              </a:ext>
            </a:extLst>
          </p:cNvPr>
          <p:cNvSpPr txBox="1"/>
          <p:nvPr/>
        </p:nvSpPr>
        <p:spPr>
          <a:xfrm>
            <a:off x="467544" y="548679"/>
            <a:ext cx="8352928" cy="5324535"/>
          </a:xfrm>
          <a:prstGeom prst="rect">
            <a:avLst/>
          </a:prstGeom>
          <a:noFill/>
        </p:spPr>
        <p:txBody>
          <a:bodyPr wrap="square">
            <a:spAutoFit/>
          </a:bodyPr>
          <a:lstStyle/>
          <a:p>
            <a:pPr algn="l">
              <a:buNone/>
            </a:pPr>
            <a:r>
              <a:rPr lang="pt-BR" sz="2000" b="1" i="0" dirty="0">
                <a:solidFill>
                  <a:srgbClr val="0DB02B"/>
                </a:solidFill>
                <a:effectLst/>
                <a:latin typeface="+mn-lt"/>
              </a:rPr>
              <a:t>1) O SOBRINHO fez a seguinte pontuação:</a:t>
            </a:r>
          </a:p>
          <a:p>
            <a:pPr algn="l">
              <a:buNone/>
            </a:pPr>
            <a:r>
              <a:rPr lang="pt-BR" sz="2000" b="1" i="0" dirty="0">
                <a:solidFill>
                  <a:srgbClr val="0DB02B"/>
                </a:solidFill>
                <a:effectLst/>
                <a:latin typeface="+mn-lt"/>
              </a:rPr>
              <a:t>Deixo meus bens à minha irmã? Não! A meu sobrinho. Jamais será paga a conta do padeiro. Nada dou aos pobres.</a:t>
            </a:r>
          </a:p>
          <a:p>
            <a:pPr algn="l">
              <a:buNone/>
            </a:pPr>
            <a:endParaRPr lang="pt-BR" sz="2000" b="1" i="0" dirty="0">
              <a:solidFill>
                <a:srgbClr val="0DB02B"/>
              </a:solidFill>
              <a:effectLst/>
              <a:latin typeface="+mn-lt"/>
            </a:endParaRPr>
          </a:p>
          <a:p>
            <a:pPr algn="l">
              <a:buNone/>
            </a:pPr>
            <a:r>
              <a:rPr lang="pt-BR" sz="2000" b="1" i="0" dirty="0">
                <a:solidFill>
                  <a:srgbClr val="FF0000"/>
                </a:solidFill>
                <a:effectLst/>
                <a:latin typeface="+mn-lt"/>
              </a:rPr>
              <a:t>2) A IRMÃ pontuou assim o escrito:</a:t>
            </a:r>
          </a:p>
          <a:p>
            <a:pPr algn="l">
              <a:buNone/>
            </a:pPr>
            <a:r>
              <a:rPr lang="pt-BR" sz="2000" b="1" i="0" dirty="0">
                <a:solidFill>
                  <a:srgbClr val="FF0000"/>
                </a:solidFill>
                <a:effectLst/>
                <a:latin typeface="+mn-lt"/>
              </a:rPr>
              <a:t>Deixo meus bens à minha irmã. Não a meu sobrinho. Jamais será paga a conta do padeiro. Nada dou aos pobres.</a:t>
            </a:r>
          </a:p>
          <a:p>
            <a:pPr algn="l">
              <a:buNone/>
            </a:pPr>
            <a:endParaRPr lang="pt-BR" sz="2000" b="1" i="0" dirty="0">
              <a:solidFill>
                <a:srgbClr val="FF0000"/>
              </a:solidFill>
              <a:effectLst/>
              <a:latin typeface="+mn-lt"/>
            </a:endParaRPr>
          </a:p>
          <a:p>
            <a:pPr algn="l">
              <a:buNone/>
            </a:pPr>
            <a:r>
              <a:rPr lang="pt-BR" sz="2000" b="1" i="0" dirty="0">
                <a:solidFill>
                  <a:srgbClr val="7030A0"/>
                </a:solidFill>
                <a:effectLst/>
                <a:latin typeface="+mn-lt"/>
              </a:rPr>
              <a:t>3) O PADEIRO puxou a brasa para a sardinha dele:</a:t>
            </a:r>
          </a:p>
          <a:p>
            <a:pPr algn="l">
              <a:buNone/>
            </a:pPr>
            <a:r>
              <a:rPr lang="pt-BR" sz="2000" b="1" i="0" dirty="0">
                <a:solidFill>
                  <a:srgbClr val="7030A0"/>
                </a:solidFill>
                <a:effectLst/>
                <a:latin typeface="+mn-lt"/>
              </a:rPr>
              <a:t>Deixo meus bens à minha irmã? Não! A meu sobrinho? Jamais! Será paga a conta do padeiro. Nada dou aos pobres.</a:t>
            </a:r>
          </a:p>
          <a:p>
            <a:pPr algn="l">
              <a:buNone/>
            </a:pPr>
            <a:endParaRPr lang="pt-BR" sz="2000" b="1" i="0" dirty="0">
              <a:solidFill>
                <a:srgbClr val="7030A0"/>
              </a:solidFill>
              <a:effectLst/>
              <a:latin typeface="+mn-lt"/>
            </a:endParaRPr>
          </a:p>
          <a:p>
            <a:pPr algn="l">
              <a:buNone/>
            </a:pPr>
            <a:r>
              <a:rPr lang="pt-BR" sz="2000" b="0" i="0" dirty="0">
                <a:solidFill>
                  <a:srgbClr val="000000"/>
                </a:solidFill>
                <a:effectLst/>
                <a:latin typeface="+mn-lt"/>
              </a:rPr>
              <a:t>4</a:t>
            </a:r>
            <a:r>
              <a:rPr lang="pt-BR" sz="2000" b="1" i="0" dirty="0">
                <a:solidFill>
                  <a:srgbClr val="00A6D6"/>
                </a:solidFill>
                <a:effectLst/>
                <a:latin typeface="+mn-lt"/>
              </a:rPr>
              <a:t>) Então os POBRES fizeram uma interpretação:</a:t>
            </a:r>
          </a:p>
          <a:p>
            <a:pPr algn="l">
              <a:buNone/>
            </a:pPr>
            <a:r>
              <a:rPr lang="pt-BR" sz="2000" b="1" i="0" dirty="0">
                <a:solidFill>
                  <a:srgbClr val="00A6D6"/>
                </a:solidFill>
                <a:effectLst/>
                <a:latin typeface="+mn-lt"/>
              </a:rPr>
              <a:t>Deixo meus bens à minha irmã? Não! A meu sobrinho? Jamais! Será paga a conta do padeiro? Nada! Dou aos pobres</a:t>
            </a:r>
            <a:r>
              <a:rPr lang="pt-BR" sz="2000" b="0" i="0" dirty="0">
                <a:solidFill>
                  <a:srgbClr val="000000"/>
                </a:solidFill>
                <a:effectLst/>
                <a:latin typeface="+mn-lt"/>
              </a:rPr>
              <a:t>.</a:t>
            </a:r>
          </a:p>
        </p:txBody>
      </p:sp>
    </p:spTree>
    <p:extLst>
      <p:ext uri="{BB962C8B-B14F-4D97-AF65-F5344CB8AC3E}">
        <p14:creationId xmlns:p14="http://schemas.microsoft.com/office/powerpoint/2010/main" val="32465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395536" y="260648"/>
            <a:ext cx="8496944" cy="6264696"/>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pt-BR" dirty="0"/>
              <a:t> </a:t>
            </a:r>
            <a:r>
              <a:rPr lang="pt-BR" b="1" dirty="0">
                <a:solidFill>
                  <a:srgbClr val="0DB02B"/>
                </a:solidFill>
              </a:rPr>
              <a:t>Ponto (.)</a:t>
            </a:r>
          </a:p>
          <a:p>
            <a:pPr marL="0" indent="0">
              <a:buNone/>
            </a:pPr>
            <a:r>
              <a:rPr lang="pt-BR" sz="1800" b="1" dirty="0">
                <a:solidFill>
                  <a:srgbClr val="FF0000"/>
                </a:solidFill>
              </a:rPr>
              <a:t>Usa-se para indicar final de período, terminar uma ideia, e para abreviações.  </a:t>
            </a:r>
          </a:p>
          <a:p>
            <a:pPr marL="0" indent="0">
              <a:buNone/>
            </a:pPr>
            <a:r>
              <a:rPr lang="pt-BR" sz="1800" b="1" dirty="0">
                <a:solidFill>
                  <a:srgbClr val="0DB02B"/>
                </a:solidFill>
              </a:rPr>
              <a:t>Ex.:</a:t>
            </a:r>
          </a:p>
          <a:p>
            <a:pPr marL="0" indent="0">
              <a:buNone/>
            </a:pPr>
            <a:r>
              <a:rPr lang="pt-BR" sz="1800" b="1" dirty="0">
                <a:solidFill>
                  <a:srgbClr val="FF0000"/>
                </a:solidFill>
              </a:rPr>
              <a:t>Em sala de aula tivemos ricos diálogos. Depois fomos para casa.     </a:t>
            </a:r>
          </a:p>
          <a:p>
            <a:pPr marL="0" indent="0">
              <a:buNone/>
            </a:pPr>
            <a:r>
              <a:rPr lang="pt-BR" sz="1800" b="1" dirty="0">
                <a:solidFill>
                  <a:srgbClr val="FF0000"/>
                </a:solidFill>
              </a:rPr>
              <a:t>A passeata tomou o quarteirão inteiro e ruas adjacentes. </a:t>
            </a:r>
          </a:p>
          <a:p>
            <a:pPr marL="0" indent="0">
              <a:buNone/>
            </a:pPr>
            <a:r>
              <a:rPr lang="pt-BR" sz="1800" b="1" dirty="0">
                <a:solidFill>
                  <a:srgbClr val="FF0000"/>
                </a:solidFill>
              </a:rPr>
              <a:t>“Sou um homem dissolvido na natureza. Estou florescendo em todos os ipês.” (Drummond).</a:t>
            </a:r>
          </a:p>
          <a:p>
            <a:pPr marL="0" indent="0">
              <a:buNone/>
            </a:pPr>
            <a:endParaRPr lang="pt-BR" sz="1800" b="1" dirty="0">
              <a:solidFill>
                <a:srgbClr val="0DB02B"/>
              </a:solidFill>
            </a:endParaRPr>
          </a:p>
          <a:p>
            <a:pPr marL="0" indent="0">
              <a:buNone/>
            </a:pPr>
            <a:r>
              <a:rPr lang="pt-BR" sz="1800" b="1" dirty="0">
                <a:solidFill>
                  <a:srgbClr val="0DB02B"/>
                </a:solidFill>
              </a:rPr>
              <a:t>Abreviação: </a:t>
            </a:r>
          </a:p>
          <a:p>
            <a:pPr marL="0" indent="0">
              <a:buNone/>
            </a:pPr>
            <a:r>
              <a:rPr lang="pt-BR" sz="1800" b="1" dirty="0">
                <a:solidFill>
                  <a:srgbClr val="FF0000"/>
                </a:solidFill>
              </a:rPr>
              <a:t>V. Excia. sequestrou o orçamento público, é um canalha. </a:t>
            </a:r>
          </a:p>
          <a:p>
            <a:pPr marL="0" indent="0">
              <a:buNone/>
            </a:pPr>
            <a:endParaRPr lang="pt-BR" sz="1800" b="1" dirty="0">
              <a:solidFill>
                <a:srgbClr val="0DB02B"/>
              </a:solidFill>
            </a:endParaRPr>
          </a:p>
          <a:p>
            <a:pPr marL="0" indent="0">
              <a:buNone/>
            </a:pPr>
            <a:r>
              <a:rPr lang="pt-BR" sz="1800" b="1" dirty="0">
                <a:solidFill>
                  <a:srgbClr val="0DB02B"/>
                </a:solidFill>
              </a:rPr>
              <a:t>Terminar uma ideia.</a:t>
            </a:r>
          </a:p>
          <a:p>
            <a:pPr marL="0" indent="0">
              <a:buNone/>
            </a:pPr>
            <a:r>
              <a:rPr lang="pt-BR" sz="1800" b="1" dirty="0">
                <a:solidFill>
                  <a:srgbClr val="FF0000"/>
                </a:solidFill>
              </a:rPr>
              <a:t>“Além, muito além daquela serra, que ainda azula no horizonte, nasceu Iracema. Iracema, a virgem dos lábios de mel, que tinha os cabelos mais negros que a asa da graúna...” (José de Alencar). </a:t>
            </a:r>
          </a:p>
          <a:p>
            <a:pPr marL="0" indent="0">
              <a:buNone/>
            </a:pPr>
            <a:endParaRPr lang="pt-BR" sz="1800" b="1" dirty="0">
              <a:solidFill>
                <a:srgbClr val="FF0000"/>
              </a:solidFill>
            </a:endParaRPr>
          </a:p>
          <a:p>
            <a:pPr marL="0" indent="0">
              <a:buNone/>
            </a:pPr>
            <a:r>
              <a:rPr lang="pt-BR" sz="1600" b="1" dirty="0">
                <a:solidFill>
                  <a:srgbClr val="FF0000"/>
                </a:solidFill>
              </a:rPr>
              <a:t>Um homem morre de fome em plena rua. Entre centenas de passantes. Um homem caído na rua. Um bêbado. Um vagabundo. Um mendigo, um anormal, um tarado, um pária, um marginal, um proscrito, um bicho, uma coisa – não é um homem.” (Fernando Sabino). </a:t>
            </a:r>
            <a:r>
              <a:rPr lang="pt-BR" sz="1600" b="1" dirty="0">
                <a:solidFill>
                  <a:srgbClr val="0DB02B"/>
                </a:solidFill>
              </a:rPr>
              <a:t>Destaque </a:t>
            </a:r>
          </a:p>
        </p:txBody>
      </p:sp>
    </p:spTree>
    <p:extLst>
      <p:ext uri="{BB962C8B-B14F-4D97-AF65-F5344CB8AC3E}">
        <p14:creationId xmlns:p14="http://schemas.microsoft.com/office/powerpoint/2010/main" val="3719929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611560" y="476672"/>
            <a:ext cx="8064896" cy="604867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lnSpc>
                <a:spcPct val="107000"/>
              </a:lnSpc>
              <a:spcAft>
                <a:spcPts val="800"/>
              </a:spcAft>
              <a:buNone/>
            </a:pPr>
            <a:r>
              <a:rPr lang="pt-BR" sz="1800" b="1" dirty="0">
                <a:solidFill>
                  <a:srgbClr val="40404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b="1" dirty="0">
                <a:solidFill>
                  <a:srgbClr val="0DB02B"/>
                </a:solidFill>
                <a:effectLst/>
                <a:ea typeface="Times New Roman" panose="02020603050405020304" pitchFamily="18" charset="0"/>
                <a:cs typeface="Times New Roman" panose="02020603050405020304" pitchFamily="18" charset="0"/>
              </a:rPr>
              <a:t>PONTO E VÍRGULA (;)</a:t>
            </a:r>
          </a:p>
          <a:p>
            <a:pPr marL="0" indent="0" algn="ctr">
              <a:lnSpc>
                <a:spcPct val="107000"/>
              </a:lnSpc>
              <a:spcAft>
                <a:spcPts val="800"/>
              </a:spcAft>
              <a:buNone/>
            </a:pPr>
            <a:r>
              <a:rPr lang="pt-BR" sz="1800" b="1" dirty="0">
                <a:solidFill>
                  <a:srgbClr val="0DB02B"/>
                </a:solidFill>
                <a:ea typeface="Calibri" panose="020F0502020204030204" pitchFamily="34" charset="0"/>
                <a:cs typeface="Times New Roman" panose="02020603050405020304" pitchFamily="18" charset="0"/>
              </a:rPr>
              <a:t>Indica uma pausa maior que a vírgula, mais breve que o ponto final. </a:t>
            </a:r>
            <a:endParaRPr lang="pt-BR" sz="1800" b="1" dirty="0">
              <a:solidFill>
                <a:srgbClr val="0DB02B"/>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600" b="1" dirty="0">
                <a:solidFill>
                  <a:srgbClr val="FF0000"/>
                </a:solidFill>
                <a:effectLst/>
                <a:ea typeface="Times New Roman" panose="02020603050405020304" pitchFamily="18" charset="0"/>
                <a:cs typeface="Times New Roman" panose="02020603050405020304" pitchFamily="18" charset="0"/>
              </a:rPr>
              <a:t>Usa-se para separar:</a:t>
            </a:r>
            <a:endParaRPr lang="pt-BR" sz="1600" b="1" dirty="0">
              <a:solidFill>
                <a:srgbClr val="FF0000"/>
              </a:solidFill>
              <a:effectLst/>
              <a:ea typeface="Calibri" panose="020F0502020204030204" pitchFamily="34" charset="0"/>
              <a:cs typeface="Times New Roman" panose="02020603050405020304" pitchFamily="18" charset="0"/>
            </a:endParaRPr>
          </a:p>
          <a:p>
            <a:pPr>
              <a:lnSpc>
                <a:spcPct val="107000"/>
              </a:lnSpc>
              <a:spcAft>
                <a:spcPts val="800"/>
              </a:spcAft>
              <a:buAutoNum type="alphaLcParenR"/>
            </a:pPr>
            <a:r>
              <a:rPr lang="pt-BR" sz="1600" b="1" dirty="0">
                <a:solidFill>
                  <a:srgbClr val="FF0000"/>
                </a:solidFill>
                <a:effectLst/>
                <a:ea typeface="Times New Roman" panose="02020603050405020304" pitchFamily="18" charset="0"/>
                <a:cs typeface="Times New Roman" panose="02020603050405020304" pitchFamily="18" charset="0"/>
              </a:rPr>
              <a:t>Orações coordenadas em uma das quais há vírgula interna.</a:t>
            </a:r>
          </a:p>
          <a:p>
            <a:pPr marL="0" indent="0">
              <a:spcBef>
                <a:spcPts val="0"/>
              </a:spcBef>
              <a:spcAft>
                <a:spcPts val="0"/>
              </a:spcAft>
              <a:buNone/>
            </a:pPr>
            <a:r>
              <a:rPr lang="pt-BR" sz="1600" b="1" dirty="0">
                <a:solidFill>
                  <a:srgbClr val="7030A0"/>
                </a:solidFill>
                <a:effectLst/>
                <a:ea typeface="Times New Roman" panose="02020603050405020304" pitchFamily="18" charset="0"/>
                <a:cs typeface="Times New Roman" panose="02020603050405020304" pitchFamily="18" charset="0"/>
              </a:rPr>
              <a:t>        “Isso não é segredo: quem tem pouco, tá com fome; quem tem muito, tá com medo.” (Império Serrano) </a:t>
            </a:r>
          </a:p>
          <a:p>
            <a:pPr marL="0" indent="0">
              <a:spcBef>
                <a:spcPts val="0"/>
              </a:spcBef>
              <a:spcAft>
                <a:spcPts val="0"/>
              </a:spcAft>
              <a:buNone/>
            </a:pPr>
            <a:r>
              <a:rPr lang="pt-BR" sz="1600" b="1" dirty="0">
                <a:solidFill>
                  <a:srgbClr val="7030A0"/>
                </a:solidFill>
                <a:effectLst/>
                <a:ea typeface="Times New Roman" panose="02020603050405020304" pitchFamily="18" charset="0"/>
                <a:cs typeface="Times New Roman" panose="02020603050405020304" pitchFamily="18" charset="0"/>
              </a:rPr>
              <a:t>      “Pensando bem, o melhor era recolher-se ao hotel; não havia nada a fazer.” (Drummond)</a:t>
            </a:r>
            <a:endParaRPr lang="pt-BR" sz="16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600" b="1" dirty="0">
                <a:solidFill>
                  <a:srgbClr val="7030A0"/>
                </a:solidFill>
                <a:effectLst/>
                <a:ea typeface="Times New Roman" panose="02020603050405020304" pitchFamily="18" charset="0"/>
                <a:cs typeface="Times New Roman" panose="02020603050405020304" pitchFamily="18" charset="0"/>
              </a:rPr>
              <a:t>      Os empregados, que ganham pouco, reclamam; os patrões, que não lucram muito, reclamam igualmente</a:t>
            </a:r>
            <a:r>
              <a:rPr lang="pt-BR" sz="1600" b="1" dirty="0">
                <a:solidFill>
                  <a:srgbClr val="FF0000"/>
                </a:solidFill>
                <a:effectLst/>
                <a:ea typeface="Times New Roman" panose="02020603050405020304" pitchFamily="18" charset="0"/>
                <a:cs typeface="Times New Roman" panose="02020603050405020304" pitchFamily="18" charset="0"/>
              </a:rPr>
              <a:t>.</a:t>
            </a:r>
            <a:endParaRPr lang="pt-BR" sz="16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pt-BR" sz="1600" b="1" dirty="0">
              <a:solidFill>
                <a:srgbClr val="7030A0"/>
              </a:solidFill>
              <a:effectLst/>
              <a:ea typeface="Calibri" panose="020F0502020204030204" pitchFamily="34" charset="0"/>
              <a:cs typeface="Times New Roman" panose="02020603050405020304" pitchFamily="18" charset="0"/>
            </a:endParaRPr>
          </a:p>
          <a:p>
            <a:pPr marL="0" lvl="0" indent="0">
              <a:lnSpc>
                <a:spcPct val="107000"/>
              </a:lnSpc>
              <a:spcAft>
                <a:spcPts val="800"/>
              </a:spcAft>
              <a:buNone/>
            </a:pPr>
            <a:r>
              <a:rPr lang="pt-BR" sz="1600" b="1" dirty="0">
                <a:solidFill>
                  <a:srgbClr val="FF0000"/>
                </a:solidFill>
                <a:effectLst/>
                <a:ea typeface="Times New Roman" panose="02020603050405020304" pitchFamily="18" charset="0"/>
                <a:cs typeface="Times New Roman" panose="02020603050405020304" pitchFamily="18" charset="0"/>
              </a:rPr>
              <a:t>b) elementos de uma enumeração, principalmente se forem longos ou tiverem vírgulas internas.   </a:t>
            </a:r>
            <a:endParaRPr lang="pt-BR" sz="16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600" b="1" dirty="0">
                <a:solidFill>
                  <a:srgbClr val="7030A0"/>
                </a:solidFill>
                <a:effectLst/>
                <a:ea typeface="Times New Roman" panose="02020603050405020304" pitchFamily="18" charset="0"/>
                <a:cs typeface="Times New Roman" panose="02020603050405020304" pitchFamily="18" charset="0"/>
              </a:rPr>
              <a:t>          Meus objetivos são: fazer uma boa prova, requisito para entrar na universidade; aprender dialogar sobre a condição humana, necessária à formação cidadã; ser um bom profissional para contribuir para a ciência.   </a:t>
            </a:r>
          </a:p>
          <a:p>
            <a:pPr marL="0" lvl="0" indent="0">
              <a:lnSpc>
                <a:spcPct val="107000"/>
              </a:lnSpc>
              <a:spcAft>
                <a:spcPts val="800"/>
              </a:spcAft>
              <a:buSzPts val="1000"/>
              <a:buNone/>
              <a:tabLst>
                <a:tab pos="457200" algn="l"/>
              </a:tabLst>
            </a:pPr>
            <a:r>
              <a:rPr lang="pt-BR" sz="1600" b="1" dirty="0">
                <a:solidFill>
                  <a:srgbClr val="7030A0"/>
                </a:solidFill>
                <a:effectLst/>
                <a:ea typeface="Times New Roman" panose="02020603050405020304" pitchFamily="18" charset="0"/>
                <a:cs typeface="Times New Roman" panose="02020603050405020304" pitchFamily="18" charset="0"/>
              </a:rPr>
              <a:t>          Foi à feira e comprou legumes: maxixe e abóbora; frutas: manga e jaca; rapadura e farinha.  </a:t>
            </a:r>
            <a:endParaRPr lang="pt-BR" sz="1600" b="1" dirty="0">
              <a:solidFill>
                <a:srgbClr val="7030A0"/>
              </a:solidFill>
              <a:effectLst/>
              <a:ea typeface="Calibri" panose="020F0502020204030204" pitchFamily="34" charset="0"/>
              <a:cs typeface="Times New Roman" panose="02020603050405020304" pitchFamily="18" charset="0"/>
            </a:endParaRPr>
          </a:p>
          <a:p>
            <a:pPr>
              <a:lnSpc>
                <a:spcPct val="107000"/>
              </a:lnSpc>
              <a:spcAft>
                <a:spcPts val="800"/>
              </a:spcAft>
            </a:pPr>
            <a:endParaRPr lang="pt-BR" sz="1400" dirty="0">
              <a:effectLst/>
              <a:latin typeface="+mn-lt"/>
              <a:ea typeface="Calibri" panose="020F0502020204030204" pitchFamily="34" charset="0"/>
              <a:cs typeface="Times New Roman" panose="02020603050405020304" pitchFamily="18" charset="0"/>
            </a:endParaRPr>
          </a:p>
          <a:p>
            <a:pPr marL="0" indent="0" algn="ctr">
              <a:buNone/>
            </a:pPr>
            <a:endParaRPr lang="pt-BR" sz="1800" b="1" dirty="0">
              <a:solidFill>
                <a:srgbClr val="0DB02B"/>
              </a:solidFill>
            </a:endParaRPr>
          </a:p>
        </p:txBody>
      </p:sp>
    </p:spTree>
    <p:extLst>
      <p:ext uri="{BB962C8B-B14F-4D97-AF65-F5344CB8AC3E}">
        <p14:creationId xmlns:p14="http://schemas.microsoft.com/office/powerpoint/2010/main" val="256860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323528" y="332656"/>
            <a:ext cx="8568952" cy="6192688"/>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lnSpc>
                <a:spcPct val="107000"/>
              </a:lnSpc>
              <a:spcAft>
                <a:spcPts val="800"/>
              </a:spcAft>
              <a:buNone/>
            </a:pPr>
            <a:r>
              <a:rPr lang="pt-BR" b="1" dirty="0">
                <a:solidFill>
                  <a:srgbClr val="404040"/>
                </a:solidFill>
                <a:effectLst/>
                <a:ea typeface="Times New Roman" panose="02020603050405020304" pitchFamily="18" charset="0"/>
                <a:cs typeface="Times New Roman" panose="02020603050405020304" pitchFamily="18" charset="0"/>
              </a:rPr>
              <a:t> </a:t>
            </a:r>
            <a:r>
              <a:rPr lang="pt-BR" b="1" dirty="0">
                <a:solidFill>
                  <a:srgbClr val="0DB02B"/>
                </a:solidFill>
                <a:effectLst/>
                <a:ea typeface="Times New Roman" panose="02020603050405020304" pitchFamily="18" charset="0"/>
                <a:cs typeface="Times New Roman" panose="02020603050405020304" pitchFamily="18" charset="0"/>
              </a:rPr>
              <a:t>Dois Pontos (:)</a:t>
            </a:r>
            <a:endParaRPr lang="pt-BR" b="1" dirty="0">
              <a:solidFill>
                <a:srgbClr val="0DB02B"/>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Empregados para:</a:t>
            </a:r>
          </a:p>
          <a:p>
            <a:pPr marL="0" indent="0">
              <a:spcBef>
                <a:spcPts val="0"/>
              </a:spcBef>
              <a:spcAft>
                <a:spcPts val="0"/>
              </a:spcAft>
              <a:buNone/>
            </a:pPr>
            <a:r>
              <a:rPr lang="pt-BR" sz="1800" b="1" dirty="0">
                <a:solidFill>
                  <a:srgbClr val="0DB02B"/>
                </a:solidFill>
                <a:ea typeface="Times New Roman" panose="02020603050405020304" pitchFamily="18" charset="0"/>
                <a:cs typeface="Times New Roman" panose="02020603050405020304" pitchFamily="18" charset="0"/>
              </a:rPr>
              <a:t>Iniciar uma enumeração:</a:t>
            </a:r>
          </a:p>
          <a:p>
            <a:pPr marL="0" indent="0">
              <a:spcBef>
                <a:spcPts val="0"/>
              </a:spcBef>
              <a:spcAft>
                <a:spcPts val="0"/>
              </a:spcAft>
              <a:buNone/>
            </a:pPr>
            <a:r>
              <a:rPr lang="pt-BR" sz="1800" b="1" dirty="0">
                <a:solidFill>
                  <a:srgbClr val="FF0000"/>
                </a:solidFill>
                <a:effectLst/>
                <a:ea typeface="Times New Roman" panose="02020603050405020304" pitchFamily="18" charset="0"/>
                <a:cs typeface="Times New Roman" panose="02020603050405020304" pitchFamily="18" charset="0"/>
              </a:rPr>
              <a:t>Na antiguidade, as disciplinas para comunicação e pensamento crítico compunham o </a:t>
            </a:r>
            <a:r>
              <a:rPr lang="pt-BR" sz="1800" b="1" dirty="0">
                <a:solidFill>
                  <a:srgbClr val="0DB02B"/>
                </a:solidFill>
                <a:effectLst/>
                <a:ea typeface="Times New Roman" panose="02020603050405020304" pitchFamily="18" charset="0"/>
                <a:cs typeface="Times New Roman" panose="02020603050405020304" pitchFamily="18" charset="0"/>
              </a:rPr>
              <a:t>trivium</a:t>
            </a:r>
            <a:r>
              <a:rPr lang="pt-BR" sz="1800" b="1" dirty="0">
                <a:solidFill>
                  <a:srgbClr val="FF0000"/>
                </a:solidFill>
                <a:effectLst/>
                <a:ea typeface="Times New Roman" panose="02020603050405020304" pitchFamily="18" charset="0"/>
                <a:cs typeface="Times New Roman" panose="02020603050405020304" pitchFamily="18" charset="0"/>
              </a:rPr>
              <a:t>: </a:t>
            </a:r>
            <a:r>
              <a:rPr lang="pt-BR" sz="1800" b="1" dirty="0">
                <a:solidFill>
                  <a:srgbClr val="00C7FF"/>
                </a:solidFill>
                <a:effectLst/>
                <a:ea typeface="Times New Roman" panose="02020603050405020304" pitchFamily="18" charset="0"/>
                <a:cs typeface="Times New Roman" panose="02020603050405020304" pitchFamily="18" charset="0"/>
              </a:rPr>
              <a:t>gramática, lógica e retórica</a:t>
            </a:r>
            <a:r>
              <a:rPr lang="pt-BR" sz="1800" b="1" dirty="0">
                <a:solidFill>
                  <a:srgbClr val="FF0000"/>
                </a:solidFill>
                <a:effectLst/>
                <a:ea typeface="Times New Roman" panose="02020603050405020304" pitchFamily="18" charset="0"/>
                <a:cs typeface="Times New Roman" panose="02020603050405020304" pitchFamily="18" charset="0"/>
              </a:rPr>
              <a:t>; e para as ciências quantitativas e espaciais, o </a:t>
            </a:r>
            <a:r>
              <a:rPr lang="pt-BR" sz="1800" b="1" dirty="0">
                <a:solidFill>
                  <a:srgbClr val="0DB02B"/>
                </a:solidFill>
                <a:effectLst/>
                <a:ea typeface="Times New Roman" panose="02020603050405020304" pitchFamily="18" charset="0"/>
                <a:cs typeface="Times New Roman" panose="02020603050405020304" pitchFamily="18" charset="0"/>
              </a:rPr>
              <a:t>quadrivium</a:t>
            </a:r>
            <a:r>
              <a:rPr lang="pt-BR" sz="1800" b="1" dirty="0">
                <a:solidFill>
                  <a:srgbClr val="FF0000"/>
                </a:solidFill>
                <a:effectLst/>
                <a:ea typeface="Times New Roman" panose="02020603050405020304" pitchFamily="18" charset="0"/>
                <a:cs typeface="Times New Roman" panose="02020603050405020304" pitchFamily="18" charset="0"/>
              </a:rPr>
              <a:t>: </a:t>
            </a:r>
            <a:r>
              <a:rPr lang="pt-BR" sz="1800" b="1" dirty="0">
                <a:solidFill>
                  <a:srgbClr val="00C7FF"/>
                </a:solidFill>
                <a:effectLst/>
                <a:ea typeface="Times New Roman" panose="02020603050405020304" pitchFamily="18" charset="0"/>
                <a:cs typeface="Times New Roman" panose="02020603050405020304" pitchFamily="18" charset="0"/>
              </a:rPr>
              <a:t>aritmética, geometria, música e astronomia.</a:t>
            </a:r>
            <a:endParaRPr lang="pt-BR" sz="1800" b="1" dirty="0">
              <a:solidFill>
                <a:srgbClr val="00C7FF"/>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FF0000"/>
                </a:solidFill>
                <a:effectLst/>
                <a:ea typeface="Times New Roman" panose="02020603050405020304" pitchFamily="18" charset="0"/>
                <a:cs typeface="Times New Roman" panose="02020603050405020304" pitchFamily="18" charset="0"/>
              </a:rPr>
              <a:t>Existiriam quatro essências da humanidade: </a:t>
            </a:r>
            <a:r>
              <a:rPr lang="pt-BR" sz="1800" b="1" dirty="0">
                <a:solidFill>
                  <a:srgbClr val="00A6D6"/>
                </a:solidFill>
                <a:effectLst/>
                <a:ea typeface="Times New Roman" panose="02020603050405020304" pitchFamily="18" charset="0"/>
                <a:cs typeface="Times New Roman" panose="02020603050405020304" pitchFamily="18" charset="0"/>
              </a:rPr>
              <a:t>a justiça, a verdade, a beleza e a bondade. </a:t>
            </a:r>
          </a:p>
          <a:p>
            <a:pPr marL="0" indent="0">
              <a:lnSpc>
                <a:spcPct val="107000"/>
              </a:lnSpc>
              <a:spcAft>
                <a:spcPts val="800"/>
              </a:spcAft>
              <a:buNone/>
            </a:pPr>
            <a:r>
              <a:rPr lang="pt-BR" sz="1800" b="1" dirty="0">
                <a:solidFill>
                  <a:srgbClr val="FF0000"/>
                </a:solidFill>
                <a:effectLst/>
                <a:ea typeface="Calibri" panose="020F0502020204030204" pitchFamily="34" charset="0"/>
                <a:cs typeface="Times New Roman" panose="02020603050405020304" pitchFamily="18" charset="0"/>
              </a:rPr>
              <a:t>“Meu bem, eu te peço: </a:t>
            </a:r>
            <a:r>
              <a:rPr lang="pt-BR" sz="1800" b="1" dirty="0">
                <a:solidFill>
                  <a:srgbClr val="00A6D6"/>
                </a:solidFill>
                <a:effectLst/>
                <a:ea typeface="Calibri" panose="020F0502020204030204" pitchFamily="34" charset="0"/>
                <a:cs typeface="Times New Roman" panose="02020603050405020304" pitchFamily="18" charset="0"/>
              </a:rPr>
              <a:t>não me deixe só; me leva junto com você</a:t>
            </a:r>
            <a:r>
              <a:rPr lang="pt-BR" sz="1800" b="1" dirty="0">
                <a:solidFill>
                  <a:srgbClr val="FF0000"/>
                </a:solidFill>
                <a:effectLst/>
                <a:ea typeface="Calibri" panose="020F0502020204030204" pitchFamily="34" charset="0"/>
                <a:cs typeface="Times New Roman" panose="02020603050405020304" pitchFamily="18" charset="0"/>
              </a:rPr>
              <a:t>.” </a:t>
            </a:r>
            <a:r>
              <a:rPr lang="pt-BR" sz="1200" b="1" dirty="0">
                <a:solidFill>
                  <a:srgbClr val="FF0000"/>
                </a:solidFill>
                <a:effectLst/>
                <a:ea typeface="Calibri" panose="020F0502020204030204" pitchFamily="34" charset="0"/>
                <a:cs typeface="Times New Roman" panose="02020603050405020304" pitchFamily="18" charset="0"/>
              </a:rPr>
              <a:t>(Raça Negra).</a:t>
            </a:r>
            <a:br>
              <a:rPr lang="pt-BR" sz="1200" b="1" dirty="0">
                <a:solidFill>
                  <a:srgbClr val="FF0000"/>
                </a:solidFill>
                <a:effectLst/>
                <a:ea typeface="Calibri" panose="020F0502020204030204" pitchFamily="34" charset="0"/>
                <a:cs typeface="Times New Roman" panose="02020603050405020304" pitchFamily="18" charset="0"/>
              </a:rPr>
            </a:br>
            <a:endParaRPr lang="pt-BR" sz="1200" b="1" dirty="0">
              <a:solidFill>
                <a:srgbClr val="00A6D6"/>
              </a:solidFill>
              <a:effectLst/>
              <a:ea typeface="Times New Roman" panose="02020603050405020304" pitchFamily="18" charset="0"/>
              <a:cs typeface="Times New Roman" panose="02020603050405020304" pitchFamily="18" charset="0"/>
            </a:endParaRPr>
          </a:p>
          <a:p>
            <a:pPr marL="0" indent="0">
              <a:spcBef>
                <a:spcPts val="0"/>
              </a:spcBef>
              <a:spcAft>
                <a:spcPts val="0"/>
              </a:spcAft>
              <a:buNone/>
            </a:pPr>
            <a:r>
              <a:rPr lang="pt-BR" sz="1800" b="1" dirty="0">
                <a:solidFill>
                  <a:srgbClr val="0DB02B"/>
                </a:solidFill>
                <a:ea typeface="Calibri" panose="020F0502020204030204" pitchFamily="34" charset="0"/>
                <a:cs typeface="Times New Roman" panose="02020603050405020304" pitchFamily="18" charset="0"/>
              </a:rPr>
              <a:t>Introduzir a fala de uma pessoa:</a:t>
            </a:r>
            <a:r>
              <a:rPr lang="pt-BR" sz="1800" b="1" dirty="0">
                <a:solidFill>
                  <a:srgbClr val="00A6D6"/>
                </a:solidFill>
                <a:ea typeface="Calibri" panose="020F0502020204030204" pitchFamily="34" charset="0"/>
                <a:cs typeface="Times New Roman" panose="02020603050405020304" pitchFamily="18" charset="0"/>
              </a:rPr>
              <a:t> </a:t>
            </a:r>
          </a:p>
          <a:p>
            <a:pPr marL="0" indent="0">
              <a:spcBef>
                <a:spcPts val="0"/>
              </a:spcBef>
              <a:spcAft>
                <a:spcPts val="0"/>
              </a:spcAft>
              <a:buNone/>
            </a:pPr>
            <a:r>
              <a:rPr lang="pt-BR" sz="1800" b="1" dirty="0">
                <a:solidFill>
                  <a:srgbClr val="FF0000"/>
                </a:solidFill>
                <a:effectLst/>
                <a:ea typeface="Times New Roman" panose="02020603050405020304" pitchFamily="18" charset="0"/>
                <a:cs typeface="Times New Roman" panose="02020603050405020304" pitchFamily="18" charset="0"/>
              </a:rPr>
              <a:t>Disse Pelé: “o brasileiro não sabe votar.” </a:t>
            </a:r>
          </a:p>
          <a:p>
            <a:pPr marL="0" indent="0">
              <a:spcBef>
                <a:spcPts val="0"/>
              </a:spcBef>
              <a:spcAft>
                <a:spcPts val="0"/>
              </a:spcAft>
              <a:buNone/>
            </a:pP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0DB02B"/>
                </a:solidFill>
                <a:effectLst/>
                <a:ea typeface="Calibri" panose="020F0502020204030204" pitchFamily="34" charset="0"/>
                <a:cs typeface="Times New Roman" panose="02020603050405020304" pitchFamily="18" charset="0"/>
              </a:rPr>
              <a:t>Esclarecer ou concluir algo que já foi dito.  </a:t>
            </a:r>
          </a:p>
          <a:p>
            <a:pPr marL="0" indent="0">
              <a:lnSpc>
                <a:spcPct val="107000"/>
              </a:lnSpc>
              <a:spcAft>
                <a:spcPts val="800"/>
              </a:spcAft>
              <a:buNone/>
            </a:pPr>
            <a:r>
              <a:rPr lang="pt-BR" sz="1800" b="1" dirty="0">
                <a:solidFill>
                  <a:srgbClr val="FF0000"/>
                </a:solidFill>
                <a:effectLst/>
                <a:ea typeface="Calibri" panose="020F0502020204030204" pitchFamily="34" charset="0"/>
                <a:cs typeface="Times New Roman" panose="02020603050405020304" pitchFamily="18" charset="0"/>
              </a:rPr>
              <a:t>“Ninguém te pertenceu; ninguém te ama como eu; não deixe o sonho terminar: meu coração é o seu lugar.” (Raça Negra)</a:t>
            </a:r>
          </a:p>
          <a:p>
            <a:pPr marL="0" indent="0" algn="ctr">
              <a:buNone/>
            </a:pPr>
            <a:endParaRPr lang="pt-BR" sz="1800" b="1" dirty="0">
              <a:solidFill>
                <a:srgbClr val="0DB02B"/>
              </a:solidFill>
            </a:endParaRPr>
          </a:p>
          <a:p>
            <a:pPr marL="0" indent="0" algn="ctr">
              <a:buNone/>
            </a:pPr>
            <a:endParaRPr lang="pt-BR" sz="1800" b="1" dirty="0">
              <a:solidFill>
                <a:srgbClr val="0DB02B"/>
              </a:solidFill>
            </a:endParaRPr>
          </a:p>
        </p:txBody>
      </p:sp>
    </p:spTree>
    <p:extLst>
      <p:ext uri="{BB962C8B-B14F-4D97-AF65-F5344CB8AC3E}">
        <p14:creationId xmlns:p14="http://schemas.microsoft.com/office/powerpoint/2010/main" val="307189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395536" y="260648"/>
            <a:ext cx="8496944" cy="6264696"/>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pt-BR" b="1" dirty="0">
                <a:solidFill>
                  <a:srgbClr val="0DB02B"/>
                </a:solidFill>
              </a:rPr>
              <a:t>Pontos de entoação</a:t>
            </a:r>
          </a:p>
          <a:p>
            <a:pPr marL="0" indent="0">
              <a:buNone/>
            </a:pPr>
            <a:r>
              <a:rPr lang="pt-BR" dirty="0">
                <a:solidFill>
                  <a:srgbClr val="FF0000"/>
                </a:solidFill>
              </a:rPr>
              <a:t>Exclamação (!)</a:t>
            </a:r>
          </a:p>
          <a:p>
            <a:pPr marL="0" indent="0">
              <a:buNone/>
            </a:pPr>
            <a:r>
              <a:rPr lang="pt-BR" sz="1800" b="1" dirty="0"/>
              <a:t>Usa-se para denotar surpresa, desejo, indignação, susto, ordem, entusiasmo, espanto. Ex.:</a:t>
            </a:r>
          </a:p>
          <a:p>
            <a:pPr marL="0" indent="0">
              <a:buNone/>
            </a:pPr>
            <a:r>
              <a:rPr lang="pt-BR" sz="1800" b="1" dirty="0">
                <a:solidFill>
                  <a:srgbClr val="7030A0"/>
                </a:solidFill>
              </a:rPr>
              <a:t>Ah! O amor... que nasce não sei onde, vem não sei como, e dói não sei porquê. (Camões).</a:t>
            </a:r>
          </a:p>
          <a:p>
            <a:pPr marL="0" indent="0">
              <a:buNone/>
            </a:pPr>
            <a:r>
              <a:rPr lang="pt-BR" sz="1800" b="1" dirty="0">
                <a:solidFill>
                  <a:srgbClr val="7030A0"/>
                </a:solidFill>
              </a:rPr>
              <a:t>É hoje o dia da alegria! (União da Ilha).</a:t>
            </a:r>
          </a:p>
          <a:p>
            <a:pPr marL="0" indent="0">
              <a:buNone/>
            </a:pPr>
            <a:r>
              <a:rPr lang="pt-BR" sz="1800" b="1" dirty="0">
                <a:solidFill>
                  <a:srgbClr val="7030A0"/>
                </a:solidFill>
              </a:rPr>
              <a:t>“Salve, simpatia!” (Jorge Bem Jor)</a:t>
            </a:r>
          </a:p>
          <a:p>
            <a:pPr marL="0" indent="0">
              <a:buNone/>
            </a:pPr>
            <a:r>
              <a:rPr lang="pt-BR" sz="1800" b="1" dirty="0">
                <a:solidFill>
                  <a:srgbClr val="7030A0"/>
                </a:solidFill>
              </a:rPr>
              <a:t>Escárnio! parlamentares sequestraram o orçamento público!</a:t>
            </a:r>
          </a:p>
          <a:p>
            <a:pPr marL="0" indent="0">
              <a:buNone/>
            </a:pPr>
            <a:r>
              <a:rPr lang="pt-BR" sz="1800" b="1" dirty="0">
                <a:solidFill>
                  <a:srgbClr val="7030A0"/>
                </a:solidFill>
              </a:rPr>
              <a:t>“Felicidade é viver em tua companhia!” (Seu Jorge)</a:t>
            </a:r>
          </a:p>
          <a:p>
            <a:pPr marL="0" indent="0">
              <a:lnSpc>
                <a:spcPct val="107000"/>
              </a:lnSpc>
              <a:spcAft>
                <a:spcPts val="800"/>
              </a:spcAft>
              <a:buNone/>
            </a:pPr>
            <a:endParaRPr lang="pt-BR" sz="1800" b="1" dirty="0">
              <a:solidFill>
                <a:srgbClr val="404040"/>
              </a:solidFill>
              <a:effectLst/>
              <a:ea typeface="Times New Roman" panose="02020603050405020304" pitchFamily="18" charset="0"/>
              <a:cs typeface="Times New Roman" panose="02020603050405020304" pitchFamily="18" charset="0"/>
            </a:endParaRPr>
          </a:p>
          <a:p>
            <a:pPr marL="0" indent="0">
              <a:spcBef>
                <a:spcPts val="0"/>
              </a:spcBef>
              <a:spcAft>
                <a:spcPts val="0"/>
              </a:spcAft>
              <a:buNone/>
            </a:pPr>
            <a:r>
              <a:rPr lang="pt-BR" sz="1800" b="1" dirty="0">
                <a:solidFill>
                  <a:srgbClr val="FF0000"/>
                </a:solidFill>
                <a:effectLst/>
                <a:ea typeface="Times New Roman" panose="02020603050405020304" pitchFamily="18" charset="0"/>
                <a:cs typeface="Times New Roman" panose="02020603050405020304" pitchFamily="18" charset="0"/>
              </a:rPr>
              <a:t>Interrogação (?)</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t>Usa-se para perguntar. Posto no final de perguntas diretas (às vezes também com carga emotiva). </a:t>
            </a:r>
            <a:r>
              <a:rPr lang="pt-BR" sz="1800" b="1" dirty="0">
                <a:solidFill>
                  <a:srgbClr val="7030A0"/>
                </a:solidFill>
                <a:effectLst/>
                <a:ea typeface="Times New Roman" panose="02020603050405020304" pitchFamily="18" charset="0"/>
                <a:cs typeface="Times New Roman" panose="02020603050405020304" pitchFamily="18" charset="0"/>
              </a:rPr>
              <a:t>Ex.:</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Sequestraram o orçamento! Desonestidade ou ignorância?</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Que mexeu no meu queijo?</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Estão compreendendo as lições de hoje?</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Puxa! Como um deputado desse preside um partido?</a:t>
            </a:r>
            <a:endParaRPr lang="pt-BR" sz="1800" b="1" dirty="0">
              <a:solidFill>
                <a:srgbClr val="7030A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800" b="1" dirty="0">
                <a:solidFill>
                  <a:srgbClr val="7030A0"/>
                </a:solidFill>
                <a:effectLst/>
                <a:ea typeface="Times New Roman" panose="02020603050405020304" pitchFamily="18" charset="0"/>
                <a:cs typeface="Times New Roman" panose="02020603050405020304" pitchFamily="18" charset="0"/>
              </a:rPr>
              <a:t>Oh! Deus, será que o senhor se zangou?</a:t>
            </a:r>
            <a:endParaRPr lang="pt-BR" sz="1800" b="1" dirty="0">
              <a:solidFill>
                <a:srgbClr val="7030A0"/>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1492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467544" y="476672"/>
            <a:ext cx="8424936" cy="604867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lnSpc>
                <a:spcPct val="107000"/>
              </a:lnSpc>
              <a:spcAft>
                <a:spcPts val="800"/>
              </a:spcAft>
              <a:buNone/>
            </a:pPr>
            <a:r>
              <a:rPr lang="pt-BR" sz="1800" b="1" dirty="0">
                <a:solidFill>
                  <a:srgbClr val="404040"/>
                </a:solidFill>
                <a:effectLst/>
                <a:ea typeface="Times New Roman" panose="02020603050405020304" pitchFamily="18" charset="0"/>
                <a:cs typeface="Times New Roman" panose="02020603050405020304" pitchFamily="18" charset="0"/>
              </a:rPr>
              <a:t> </a:t>
            </a:r>
            <a:r>
              <a:rPr lang="pt-BR" sz="1800" b="1" dirty="0">
                <a:solidFill>
                  <a:srgbClr val="0DB02B"/>
                </a:solidFill>
                <a:effectLst/>
                <a:ea typeface="Times New Roman" panose="02020603050405020304" pitchFamily="18" charset="0"/>
                <a:cs typeface="Times New Roman" panose="02020603050405020304" pitchFamily="18" charset="0"/>
              </a:rPr>
              <a:t>RETICÊNCIAS (...)</a:t>
            </a:r>
            <a:endParaRPr lang="pt-BR" sz="1800" b="1" dirty="0">
              <a:solidFill>
                <a:srgbClr val="0DB02B"/>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Usam-se para marcar interrupções de frases; suprimir palavras, textos; indicar forma de hesitação ou que o sentido do que se diz vai além do que está expresso na frase. </a:t>
            </a:r>
            <a:r>
              <a:rPr lang="pt-BR" sz="1800" b="1" dirty="0">
                <a:solidFill>
                  <a:srgbClr val="404040"/>
                </a:solidFill>
                <a:effectLst/>
                <a:ea typeface="Times New Roman" panose="02020603050405020304" pitchFamily="18" charset="0"/>
                <a:cs typeface="Times New Roman" panose="02020603050405020304" pitchFamily="18" charset="0"/>
              </a:rPr>
              <a:t>Ex.: </a:t>
            </a:r>
            <a:endParaRPr lang="pt-BR"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Se sou feliz? Sim... acho que sim... Ou talvez tive momentos felizes... Mas não sei direito...  </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O rapaz quer casar, a moça responde: - não sei... preciso pensar mais... </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"A vida é uma tempestade (...) Um dia você está tomando sol e no dia seguinte o mar te lança contra as rochas." (Alexandre Dumas)</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800" b="1" dirty="0">
                <a:solidFill>
                  <a:srgbClr val="FF0000"/>
                </a:solidFill>
                <a:effectLst/>
                <a:ea typeface="Times New Roman" panose="02020603050405020304" pitchFamily="18" charset="0"/>
                <a:cs typeface="Times New Roman" panose="02020603050405020304" pitchFamily="18" charset="0"/>
              </a:rPr>
              <a:t>Também usam-se parênteses para indicar supressão de palavras em uma citação:</a:t>
            </a:r>
            <a:endParaRPr lang="pt-BR" sz="1800" b="1" dirty="0">
              <a:solidFill>
                <a:srgbClr val="FF00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pt-BR" sz="1600" b="1" dirty="0">
                <a:solidFill>
                  <a:srgbClr val="FF0000"/>
                </a:solidFill>
                <a:effectLst/>
                <a:ea typeface="Times New Roman" panose="02020603050405020304" pitchFamily="18" charset="0"/>
                <a:cs typeface="Times New Roman" panose="02020603050405020304" pitchFamily="18" charset="0"/>
              </a:rPr>
              <a:t>“Ser novo é um paradoxo inconsistente (...); o que há de diferente e novo é o aspecto diferente (...)”. (Raul de Leoni)</a:t>
            </a:r>
            <a:endParaRPr lang="pt-BR" sz="1600" b="1" dirty="0">
              <a:solidFill>
                <a:srgbClr val="FF000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600" b="1" dirty="0">
                <a:solidFill>
                  <a:srgbClr val="FF0000"/>
                </a:solidFill>
                <a:effectLst/>
                <a:ea typeface="Times New Roman" panose="02020603050405020304" pitchFamily="18" charset="0"/>
                <a:cs typeface="Times New Roman" panose="02020603050405020304" pitchFamily="18" charset="0"/>
              </a:rPr>
              <a:t>A frase sem supressão é assim: </a:t>
            </a:r>
            <a:endParaRPr lang="pt-BR" sz="1600" b="1" dirty="0">
              <a:solidFill>
                <a:srgbClr val="FF0000"/>
              </a:solidFill>
              <a:effectLst/>
              <a:ea typeface="Calibri" panose="020F0502020204030204" pitchFamily="34" charset="0"/>
              <a:cs typeface="Times New Roman" panose="02020603050405020304" pitchFamily="18" charset="0"/>
            </a:endParaRPr>
          </a:p>
          <a:p>
            <a:pPr marL="0" indent="0">
              <a:spcBef>
                <a:spcPts val="0"/>
              </a:spcBef>
              <a:spcAft>
                <a:spcPts val="0"/>
              </a:spcAft>
              <a:buNone/>
            </a:pPr>
            <a:r>
              <a:rPr lang="pt-BR" sz="1600" b="1" dirty="0">
                <a:solidFill>
                  <a:srgbClr val="FF0000"/>
                </a:solidFill>
                <a:effectLst/>
                <a:ea typeface="Times New Roman" panose="02020603050405020304" pitchFamily="18" charset="0"/>
                <a:cs typeface="Times New Roman" panose="02020603050405020304" pitchFamily="18" charset="0"/>
              </a:rPr>
              <a:t>“Ser novo é um paradoxo inconsistente que só vive nos nossos pensamentos; o que há de novo é o aspecto diferente lastrado dos mesmos fundamentos.”</a:t>
            </a:r>
            <a:endParaRPr lang="pt-BR" sz="1600" b="1" dirty="0">
              <a:solidFill>
                <a:srgbClr val="FF0000"/>
              </a:solidFill>
              <a:effectLst/>
              <a:ea typeface="Calibri" panose="020F0502020204030204" pitchFamily="34" charset="0"/>
              <a:cs typeface="Times New Roman" panose="02020603050405020304" pitchFamily="18" charset="0"/>
            </a:endParaRPr>
          </a:p>
          <a:p>
            <a:pPr marL="0" indent="0" algn="ctr">
              <a:buNone/>
            </a:pPr>
            <a:endParaRPr lang="pt-BR" sz="1800" b="1" dirty="0">
              <a:solidFill>
                <a:srgbClr val="0DB02B"/>
              </a:solidFill>
            </a:endParaRPr>
          </a:p>
          <a:p>
            <a:pPr marL="0" indent="0" algn="ctr">
              <a:buNone/>
            </a:pPr>
            <a:endParaRPr lang="pt-BR" sz="1800" b="1" dirty="0">
              <a:solidFill>
                <a:srgbClr val="0DB02B"/>
              </a:solidFill>
            </a:endParaRPr>
          </a:p>
        </p:txBody>
      </p:sp>
    </p:spTree>
    <p:extLst>
      <p:ext uri="{BB962C8B-B14F-4D97-AF65-F5344CB8AC3E}">
        <p14:creationId xmlns:p14="http://schemas.microsoft.com/office/powerpoint/2010/main" val="330218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a:extLst>
              <a:ext uri="{FF2B5EF4-FFF2-40B4-BE49-F238E27FC236}">
                <a16:creationId xmlns:a16="http://schemas.microsoft.com/office/drawing/2014/main" id="{72F21B32-1584-4109-AF07-0A599CCD2D5D}"/>
              </a:ext>
            </a:extLst>
          </p:cNvPr>
          <p:cNvSpPr>
            <a:spLocks noGrp="1" noChangeArrowheads="1"/>
          </p:cNvSpPr>
          <p:nvPr>
            <p:ph sz="quarter" idx="2"/>
          </p:nvPr>
        </p:nvSpPr>
        <p:spPr bwMode="auto">
          <a:xfrm>
            <a:off x="467544" y="476672"/>
            <a:ext cx="8208912" cy="6048672"/>
          </a:xfrm>
          <a:solidFill>
            <a:srgbClr val="FFFFFF"/>
          </a:solid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buNone/>
            </a:pPr>
            <a:r>
              <a:rPr lang="pt-BR" dirty="0"/>
              <a:t> </a:t>
            </a:r>
            <a:r>
              <a:rPr lang="pt-BR" b="1" dirty="0">
                <a:solidFill>
                  <a:srgbClr val="0DB02B"/>
                </a:solidFill>
              </a:rPr>
              <a:t>ASPAS (" ")</a:t>
            </a:r>
          </a:p>
          <a:p>
            <a:pPr marL="0" indent="0">
              <a:buNone/>
            </a:pPr>
            <a:r>
              <a:rPr lang="pt-BR" b="1" dirty="0"/>
              <a:t>Usam-se para enfatizar palavras ou expressões. </a:t>
            </a:r>
          </a:p>
          <a:p>
            <a:pPr marL="0" indent="0">
              <a:buNone/>
            </a:pPr>
            <a:r>
              <a:rPr lang="pt-BR" b="1" dirty="0">
                <a:solidFill>
                  <a:srgbClr val="FF0000"/>
                </a:solidFill>
              </a:rPr>
              <a:t>Passou no Enem, sentia-se “a campeã”.</a:t>
            </a:r>
          </a:p>
          <a:p>
            <a:pPr marL="0" indent="0">
              <a:buNone/>
            </a:pPr>
            <a:r>
              <a:rPr lang="pt-BR" b="1" dirty="0">
                <a:solidFill>
                  <a:srgbClr val="FF0000"/>
                </a:solidFill>
              </a:rPr>
              <a:t>É simplesmente "inacreditável" o que ocorreu com o orçamento.</a:t>
            </a:r>
          </a:p>
          <a:p>
            <a:pPr marL="0" indent="0">
              <a:buNone/>
            </a:pPr>
            <a:endParaRPr lang="pt-BR" b="1" dirty="0"/>
          </a:p>
          <a:p>
            <a:pPr marL="0" indent="0">
              <a:buNone/>
            </a:pPr>
            <a:r>
              <a:rPr lang="pt-BR" b="1" dirty="0"/>
              <a:t>Demarcar citações.</a:t>
            </a:r>
            <a:endParaRPr lang="pt-BR" b="1" dirty="0">
              <a:solidFill>
                <a:srgbClr val="FF0000"/>
              </a:solidFill>
            </a:endParaRPr>
          </a:p>
          <a:p>
            <a:pPr marL="0" indent="0">
              <a:buNone/>
            </a:pPr>
            <a:r>
              <a:rPr lang="pt-BR" b="1" dirty="0">
                <a:solidFill>
                  <a:srgbClr val="FF0000"/>
                </a:solidFill>
              </a:rPr>
              <a:t>“o amor é fogo que arde e não queima.” (Camões)  </a:t>
            </a:r>
          </a:p>
          <a:p>
            <a:pPr marL="0" lvl="0" indent="0">
              <a:buNone/>
            </a:pPr>
            <a:r>
              <a:rPr lang="pt-BR" b="1" dirty="0">
                <a:solidFill>
                  <a:srgbClr val="FF0000"/>
                </a:solidFill>
              </a:rPr>
              <a:t>“Ao verme que primeiro roeu as frias carnes do meu cadáver dedico como saudosa lembrança estas memórias póstumas.” (Machado de Assis)</a:t>
            </a:r>
          </a:p>
          <a:p>
            <a:pPr marL="0" lvl="0" indent="0">
              <a:buNone/>
            </a:pPr>
            <a:endParaRPr lang="pt-BR" b="1" dirty="0">
              <a:solidFill>
                <a:srgbClr val="FF0000"/>
              </a:solidFill>
            </a:endParaRPr>
          </a:p>
          <a:p>
            <a:pPr marL="0" indent="0">
              <a:buNone/>
            </a:pPr>
            <a:r>
              <a:rPr lang="pt-BR" sz="1800" b="1" i="0" dirty="0">
                <a:effectLst/>
              </a:rPr>
              <a:t>Destacar ironias e outras expressões.</a:t>
            </a:r>
          </a:p>
          <a:p>
            <a:pPr marL="0" lvl="0" indent="0">
              <a:buNone/>
            </a:pPr>
            <a:r>
              <a:rPr lang="pt-BR" b="1" dirty="0">
                <a:solidFill>
                  <a:srgbClr val="FF0000"/>
                </a:solidFill>
              </a:rPr>
              <a:t>Julga-se o “todo poderoso” e chantageia os outros poderes.</a:t>
            </a:r>
          </a:p>
          <a:p>
            <a:pPr marL="0" lvl="0" indent="0">
              <a:buNone/>
            </a:pPr>
            <a:endParaRPr lang="pt-BR" b="1" dirty="0">
              <a:solidFill>
                <a:srgbClr val="FF0000"/>
              </a:solidFill>
            </a:endParaRPr>
          </a:p>
          <a:p>
            <a:pPr marL="0" indent="0" algn="l">
              <a:buNone/>
            </a:pPr>
            <a:r>
              <a:rPr lang="pt-BR" b="1" i="0" dirty="0">
                <a:effectLst/>
              </a:rPr>
              <a:t>Indicar palavras estrangeiras, neologismos, gírias.</a:t>
            </a:r>
          </a:p>
          <a:p>
            <a:pPr marL="0" indent="0" algn="l">
              <a:buNone/>
            </a:pPr>
            <a:r>
              <a:rPr lang="pt-BR" sz="1800" b="1" i="0" dirty="0">
                <a:solidFill>
                  <a:srgbClr val="FF0000"/>
                </a:solidFill>
                <a:effectLst/>
              </a:rPr>
              <a:t>E hoje o seu canto de fé, vai "buarqueando" com muito axé (Mangueira).</a:t>
            </a:r>
          </a:p>
          <a:p>
            <a:pPr marL="0" indent="0" algn="l">
              <a:buNone/>
            </a:pPr>
            <a:r>
              <a:rPr lang="pt-BR" sz="1800" b="1" dirty="0">
                <a:solidFill>
                  <a:srgbClr val="FF0000"/>
                </a:solidFill>
              </a:rPr>
              <a:t>Depois da aula vai “rolar uma gelada”.</a:t>
            </a:r>
            <a:r>
              <a:rPr lang="pt-BR" sz="1800" b="1" i="0" dirty="0">
                <a:solidFill>
                  <a:srgbClr val="FF0000"/>
                </a:solidFill>
                <a:effectLst/>
              </a:rPr>
              <a:t> </a:t>
            </a:r>
          </a:p>
          <a:p>
            <a:pPr marL="0" indent="0" algn="l">
              <a:buNone/>
            </a:pPr>
            <a:endParaRPr lang="pt-BR" b="1" i="0" dirty="0">
              <a:solidFill>
                <a:srgbClr val="00A6D6"/>
              </a:solidFill>
              <a:effectLst/>
            </a:endParaRPr>
          </a:p>
          <a:p>
            <a:pPr marL="0" lvl="0" indent="0">
              <a:buNone/>
            </a:pPr>
            <a:endParaRPr lang="pt-BR" b="1" dirty="0">
              <a:solidFill>
                <a:srgbClr val="FF0000"/>
              </a:solidFill>
            </a:endParaRPr>
          </a:p>
        </p:txBody>
      </p:sp>
    </p:spTree>
    <p:extLst>
      <p:ext uri="{BB962C8B-B14F-4D97-AF65-F5344CB8AC3E}">
        <p14:creationId xmlns:p14="http://schemas.microsoft.com/office/powerpoint/2010/main" val="3354595078"/>
      </p:ext>
    </p:extLst>
  </p:cSld>
  <p:clrMapOvr>
    <a:masterClrMapping/>
  </p:clrMapOvr>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a do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pt-BR" altLang="pt-BR"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pt-BR" altLang="pt-BR"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Tema do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a do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a do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a do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a do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a do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a do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a do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a do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Carta da Terra</Template>
  <TotalTime>1078</TotalTime>
  <Words>1513</Words>
  <Application>Microsoft Office PowerPoint</Application>
  <PresentationFormat>Apresentação na tela (4:3)</PresentationFormat>
  <Paragraphs>126</Paragraphs>
  <Slides>10</Slides>
  <Notes>10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Calibri</vt:lpstr>
      <vt:lpstr>Times New Roman</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Interbrand 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Francisco Paulo</dc:creator>
  <cp:lastModifiedBy>Francisco Paulo</cp:lastModifiedBy>
  <cp:revision>114</cp:revision>
  <dcterms:created xsi:type="dcterms:W3CDTF">2017-10-14T02:16:13Z</dcterms:created>
  <dcterms:modified xsi:type="dcterms:W3CDTF">2024-08-26T21:03:09Z</dcterms:modified>
</cp:coreProperties>
</file>